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63" r:id="rId1"/>
  </p:sldMasterIdLst>
  <p:notesMasterIdLst>
    <p:notesMasterId r:id="rId48"/>
  </p:notesMasterIdLst>
  <p:sldIdLst>
    <p:sldId id="256" r:id="rId2"/>
    <p:sldId id="304" r:id="rId3"/>
    <p:sldId id="375" r:id="rId4"/>
    <p:sldId id="373" r:id="rId5"/>
    <p:sldId id="374" r:id="rId6"/>
    <p:sldId id="377" r:id="rId7"/>
    <p:sldId id="380" r:id="rId8"/>
    <p:sldId id="379" r:id="rId9"/>
    <p:sldId id="337" r:id="rId10"/>
    <p:sldId id="338" r:id="rId11"/>
    <p:sldId id="353" r:id="rId12"/>
    <p:sldId id="354" r:id="rId13"/>
    <p:sldId id="346" r:id="rId14"/>
    <p:sldId id="355" r:id="rId15"/>
    <p:sldId id="356" r:id="rId16"/>
    <p:sldId id="351" r:id="rId17"/>
    <p:sldId id="369" r:id="rId18"/>
    <p:sldId id="358" r:id="rId19"/>
    <p:sldId id="357" r:id="rId20"/>
    <p:sldId id="352" r:id="rId21"/>
    <p:sldId id="372" r:id="rId22"/>
    <p:sldId id="370" r:id="rId23"/>
    <p:sldId id="371" r:id="rId24"/>
    <p:sldId id="310" r:id="rId25"/>
    <p:sldId id="364" r:id="rId26"/>
    <p:sldId id="312" r:id="rId27"/>
    <p:sldId id="313" r:id="rId28"/>
    <p:sldId id="381" r:id="rId29"/>
    <p:sldId id="315" r:id="rId30"/>
    <p:sldId id="316" r:id="rId31"/>
    <p:sldId id="317" r:id="rId32"/>
    <p:sldId id="319" r:id="rId33"/>
    <p:sldId id="320" r:id="rId34"/>
    <p:sldId id="321" r:id="rId35"/>
    <p:sldId id="322" r:id="rId36"/>
    <p:sldId id="330" r:id="rId37"/>
    <p:sldId id="334" r:id="rId38"/>
    <p:sldId id="367" r:id="rId39"/>
    <p:sldId id="385" r:id="rId40"/>
    <p:sldId id="366" r:id="rId41"/>
    <p:sldId id="383" r:id="rId42"/>
    <p:sldId id="382" r:id="rId43"/>
    <p:sldId id="384" r:id="rId44"/>
    <p:sldId id="335" r:id="rId45"/>
    <p:sldId id="359" r:id="rId46"/>
    <p:sldId id="360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vid Glance" initials="DG" lastIdx="1" clrIdx="0">
    <p:extLst>
      <p:ext uri="{19B8F6BF-5375-455C-9EA6-DF929625EA0E}">
        <p15:presenceInfo xmlns:p15="http://schemas.microsoft.com/office/powerpoint/2012/main" userId="S::00048920@uwa.edu.au::78f19221-0802-4a87-b561-ec50043bdac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131E96D-6EA9-4335-A3DB-AB625F21A9C2}" v="8" dt="2024-04-26T13:54:12.02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363"/>
    <p:restoredTop sz="86139" autoAdjust="0"/>
  </p:normalViewPr>
  <p:slideViewPr>
    <p:cSldViewPr snapToGrid="0" snapToObjects="1">
      <p:cViewPr varScale="1">
        <p:scale>
          <a:sx n="136" d="100"/>
          <a:sy n="136" d="100"/>
        </p:scale>
        <p:origin x="1614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55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arry Huynh" userId="S::00106494@uwa.edu.au::d3ece500-4aa9-4808-8848-87e82cfdcd8b" providerId="AD" clId="Web-{C131E96D-6EA9-4335-A3DB-AB625F21A9C2}"/>
    <pc:docChg chg="modSld">
      <pc:chgData name="Larry Huynh" userId="S::00106494@uwa.edu.au::d3ece500-4aa9-4808-8848-87e82cfdcd8b" providerId="AD" clId="Web-{C131E96D-6EA9-4335-A3DB-AB625F21A9C2}" dt="2024-04-26T13:54:12.028" v="7" actId="20577"/>
      <pc:docMkLst>
        <pc:docMk/>
      </pc:docMkLst>
      <pc:sldChg chg="modSp">
        <pc:chgData name="Larry Huynh" userId="S::00106494@uwa.edu.au::d3ece500-4aa9-4808-8848-87e82cfdcd8b" providerId="AD" clId="Web-{C131E96D-6EA9-4335-A3DB-AB625F21A9C2}" dt="2024-04-26T13:54:12.028" v="7" actId="20577"/>
        <pc:sldMkLst>
          <pc:docMk/>
          <pc:sldMk cId="4158142828" sldId="382"/>
        </pc:sldMkLst>
        <pc:spChg chg="mod">
          <ac:chgData name="Larry Huynh" userId="S::00106494@uwa.edu.au::d3ece500-4aa9-4808-8848-87e82cfdcd8b" providerId="AD" clId="Web-{C131E96D-6EA9-4335-A3DB-AB625F21A9C2}" dt="2024-04-26T13:54:12.028" v="7" actId="20577"/>
          <ac:spMkLst>
            <pc:docMk/>
            <pc:sldMk cId="4158142828" sldId="382"/>
            <ac:spMk id="3" creationId="{F5D2F2E5-9F48-18E2-142F-458EBFB29AE7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6D7260-B7E4-B548-BD1F-84ED14536037}" type="datetimeFigureOut">
              <a:rPr lang="en-AU" smtClean="0"/>
              <a:t>26/04/2024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030C05-EF6C-9847-8923-580D76870F8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634092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460124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10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024536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11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961249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-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12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246372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13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45249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14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412290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15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210633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endParaRPr lang="en-AU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16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666376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17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217902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18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5648007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19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427839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>
              <a:cs typeface="Calibri" panose="020F050202020403020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3459096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Tx/>
              <a:buChar char="-"/>
            </a:pP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20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180050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AU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21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0446011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Tx/>
              <a:buChar char="-"/>
            </a:pP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22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8985242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Tx/>
              <a:buChar char="-"/>
            </a:pP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23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3417777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24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9555918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25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1435773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Calibri"/>
              <a:buChar char="-"/>
            </a:pPr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28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2620013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AU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29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0770598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30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4036146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31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125519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4074948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32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5366780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33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1559128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>
              <a:cs typeface="Calibri" panose="020F050202020403020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34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4049078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35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5245732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36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4471167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Calibri"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37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9550199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Calibri"/>
              <a:buChar char="-"/>
            </a:pPr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41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1918045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Calibri"/>
              <a:buChar char="-"/>
            </a:pPr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42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9513958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Calibri"/>
              <a:buChar char="-"/>
            </a:pPr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43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8712929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44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503611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010246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246181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>
              <a:cs typeface="Calibri" panose="020F050202020403020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898342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>
              <a:cs typeface="Calibri" panose="020F050202020403020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012426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>
              <a:cs typeface="Calibri" panose="020F050202020403020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465057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02608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4/26/2024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50906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4/26/2024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51715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4/26/2024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354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4/26/2024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372291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4/26/2024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34648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4/26/2024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95302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4/26/2024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15711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E833E-1B6D-415F-AD29-75AE8C43BD0D}" type="datetime1">
              <a:rPr lang="en-US" smtClean="0"/>
              <a:t>4/26/2024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859670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2596F-08A7-4B70-989A-F2B1CF31E66B}" type="datetime1">
              <a:rPr lang="en-US" smtClean="0"/>
              <a:t>4/26/2024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69926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4/26/2024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91185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4/26/2024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98948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4/26/2024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29889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4/26/2024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15534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4/26/2024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2965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4/26/2024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89861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4/26/2024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45868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4/26/2024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77937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4/26/2024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39898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0" r:id="rId1"/>
    <p:sldLayoutId id="2147483761" r:id="rId2"/>
    <p:sldLayoutId id="2147483762" r:id="rId3"/>
    <p:sldLayoutId id="2147483746" r:id="rId4"/>
    <p:sldLayoutId id="2147483747" r:id="rId5"/>
    <p:sldLayoutId id="2147483748" r:id="rId6"/>
    <p:sldLayoutId id="2147483749" r:id="rId7"/>
    <p:sldLayoutId id="2147483750" r:id="rId8"/>
    <p:sldLayoutId id="2147483751" r:id="rId9"/>
    <p:sldLayoutId id="2147483752" r:id="rId10"/>
    <p:sldLayoutId id="2147483759" r:id="rId11"/>
    <p:sldLayoutId id="2147483753" r:id="rId12"/>
    <p:sldLayoutId id="2147483754" r:id="rId13"/>
    <p:sldLayoutId id="2147483755" r:id="rId14"/>
    <p:sldLayoutId id="2147483756" r:id="rId15"/>
    <p:sldLayoutId id="2147483757" r:id="rId16"/>
    <p:sldLayoutId id="2147483758" r:id="rId17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9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7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5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5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hyperlink" Target="https://arxiv.org/pdf/1712.09665.pdf" TargetMode="External"/><Relationship Id="rId4" Type="http://schemas.openxmlformats.org/officeDocument/2006/relationships/hyperlink" Target="https://www.youtube.com/watch?v=i1sp4X57TL4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5.png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beta.elevenlabs.io/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0untFloyd/roop-unleashed?tab=readme-ov-file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iperov/DeepFaceLab" TargetMode="External"/><Relationship Id="rId4" Type="http://schemas.openxmlformats.org/officeDocument/2006/relationships/hyperlink" Target="https://www.wombo.ai/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drive/1T9a1YS8V0d82YamLsbh5QwMkWNkIkqun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ailbreakchat.com/" TargetMode="External"/><Relationship Id="rId2" Type="http://schemas.openxmlformats.org/officeDocument/2006/relationships/hyperlink" Target="https://gist.github.com/coolaj86/6f4f7b30129b0251f61fa7baaa881516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bair.berkeley.edu/blog/2017/12/30/yolo-attack/" TargetMode="External"/><Relationship Id="rId2" Type="http://schemas.openxmlformats.org/officeDocument/2006/relationships/hyperlink" Target="https://towardsdatascience.com/adversarial-attacks-in-machine-learning-and-how-to-defend-against-them-a2beed95f49c" TargetMode="Externa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usinessinsider.com/deepfake-tech-create-fictitious-faces-cats-airbnb-listings-2019-2" TargetMode="External"/><Relationship Id="rId2" Type="http://schemas.openxmlformats.org/officeDocument/2006/relationships/hyperlink" Target="https://www.youtube.com/watch?v=IHZwWFHWa-w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aspi.org.au/report/weaponised-deep-fakes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08E16CA-BF32-4E68-AAAF-189A3408C6C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3986" b="174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 useBgFill="1">
        <p:nvSpPr>
          <p:cNvPr id="14" name="Freeform 5">
            <a:extLst>
              <a:ext uri="{FF2B5EF4-FFF2-40B4-BE49-F238E27FC236}">
                <a16:creationId xmlns:a16="http://schemas.microsoft.com/office/drawing/2014/main" id="{608EAA06-5488-416B-B2B2-E552130110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271651" y="1762886"/>
            <a:ext cx="7656919" cy="3332229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:a16="http://schemas.microsoft.com/office/drawing/2014/main" xmlns:p14="http://schemas.microsoft.com/office/powerpoint/2010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F2B5DE-6445-CC49-9F8E-7C9072991A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80733" y="2441485"/>
            <a:ext cx="7219954" cy="1828801"/>
          </a:xfrm>
        </p:spPr>
        <p:txBody>
          <a:bodyPr>
            <a:noAutofit/>
          </a:bodyPr>
          <a:lstStyle/>
          <a:p>
            <a:r>
              <a:rPr lang="en-US" sz="4000" dirty="0"/>
              <a:t>CITS1003 Introduction to Cybersecurity [9] </a:t>
            </a:r>
            <a:br>
              <a:rPr lang="en-US" sz="4000" dirty="0"/>
            </a:br>
            <a:r>
              <a:rPr lang="en-AU" sz="4000" dirty="0"/>
              <a:t>Practical Applications of </a:t>
            </a:r>
            <a:br>
              <a:rPr lang="en-AU" sz="4000" dirty="0"/>
            </a:br>
            <a:r>
              <a:rPr lang="en-AU" sz="4000" dirty="0"/>
              <a:t>AI in Cybersecurity</a:t>
            </a:r>
            <a:endParaRPr lang="en-US" sz="4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04B053-88E2-6F47-B5CB-F0B21DD687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80733" y="3903138"/>
            <a:ext cx="7219954" cy="1049867"/>
          </a:xfrm>
        </p:spPr>
        <p:txBody>
          <a:bodyPr>
            <a:normAutofit/>
          </a:bodyPr>
          <a:lstStyle/>
          <a:p>
            <a:endParaRPr lang="en-US" dirty="0">
              <a:solidFill>
                <a:srgbClr val="20D1FF"/>
              </a:solidFill>
            </a:endParaRPr>
          </a:p>
          <a:p>
            <a:r>
              <a:rPr lang="en-US" dirty="0">
                <a:solidFill>
                  <a:srgbClr val="20D1FF"/>
                </a:solidFill>
              </a:rPr>
              <a:t>Larry Huynh, S1 2024</a:t>
            </a:r>
          </a:p>
        </p:txBody>
      </p:sp>
    </p:spTree>
    <p:extLst>
      <p:ext uri="{BB962C8B-B14F-4D97-AF65-F5344CB8AC3E}">
        <p14:creationId xmlns:p14="http://schemas.microsoft.com/office/powerpoint/2010/main" val="10775866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EA4DB-D5DF-7230-F55F-8CD7BFA29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314632"/>
            <a:ext cx="10353762" cy="1049594"/>
          </a:xfrm>
        </p:spPr>
        <p:txBody>
          <a:bodyPr/>
          <a:lstStyle/>
          <a:p>
            <a:r>
              <a:rPr lang="en-AU" dirty="0"/>
              <a:t>Adversarial Attacks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F2E5-9F48-18E2-142F-458EBFB29A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637072"/>
            <a:ext cx="10353762" cy="4154128"/>
          </a:xfrm>
        </p:spPr>
        <p:txBody>
          <a:bodyPr>
            <a:normAutofit/>
          </a:bodyPr>
          <a:lstStyle/>
          <a:p>
            <a:pPr indent="-305435"/>
            <a:r>
              <a:rPr lang="en-AU" sz="2400" b="0" i="1" dirty="0">
                <a:latin typeface="+mn-lt"/>
                <a:cs typeface="Arial"/>
              </a:rPr>
              <a:t>Threat of Adversarial Attacks on Deep Learning in Computer Vision: A Survey (2018) </a:t>
            </a:r>
            <a:r>
              <a:rPr lang="en-AU" sz="2400" b="0" dirty="0">
                <a:latin typeface="+mn-lt"/>
                <a:cs typeface="Arial"/>
              </a:rPr>
              <a:t>– N. Akhtar, A. Mian</a:t>
            </a:r>
            <a:r>
              <a:rPr lang="en-AU" sz="2400" dirty="0">
                <a:cs typeface="Arial"/>
              </a:rPr>
              <a:t> (UWA)</a:t>
            </a:r>
            <a:endParaRPr lang="en-US" dirty="0">
              <a:cs typeface="Arial"/>
            </a:endParaRPr>
          </a:p>
          <a:p>
            <a:pPr marL="719455" lvl="1" indent="-269875"/>
            <a:r>
              <a:rPr lang="en-AU" sz="2200" dirty="0"/>
              <a:t>Many forms of perturbations possible</a:t>
            </a:r>
            <a:endParaRPr lang="en-AU" sz="2200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marL="719455" lvl="1" indent="-269875"/>
            <a:r>
              <a:rPr lang="en-AU" sz="2200" dirty="0"/>
              <a:t>Some perturbations can even work universally – against any C.V. AI model</a:t>
            </a:r>
            <a:endParaRPr lang="en-AU" sz="2200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marL="719455" lvl="1" indent="-269875"/>
            <a:r>
              <a:rPr lang="en-AU" sz="2200" dirty="0"/>
              <a:t>Adversarial attacks are a real threat to AI systems, with detrimental consequences</a:t>
            </a:r>
            <a:endParaRPr lang="en-AU" sz="2200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indent="-305435"/>
            <a:endParaRPr lang="en-AU" sz="2400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520508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2A2456A0-13DF-4BA8-9BDD-168E874C42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3EA4DB-D5DF-7230-F55F-8CD7BFA29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5978072" cy="1556702"/>
          </a:xfrm>
        </p:spPr>
        <p:txBody>
          <a:bodyPr>
            <a:normAutofit/>
          </a:bodyPr>
          <a:lstStyle/>
          <a:p>
            <a:r>
              <a:rPr lang="en-AU" dirty="0"/>
              <a:t>Adversarial Attacks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250BB744-2DC3-C45F-978B-41602F3BB8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104006"/>
            <a:ext cx="5978072" cy="3340119"/>
          </a:xfrm>
        </p:spPr>
        <p:txBody>
          <a:bodyPr anchor="t">
            <a:normAutofit/>
          </a:bodyPr>
          <a:lstStyle/>
          <a:p>
            <a:r>
              <a:rPr lang="en-GB" sz="2400" b="1" dirty="0">
                <a:cs typeface="Arial" panose="020B0604020202020204" pitchFamily="34" charset="0"/>
              </a:rPr>
              <a:t>One-pixel Attacks</a:t>
            </a:r>
          </a:p>
          <a:p>
            <a:pPr lvl="1"/>
            <a:r>
              <a:rPr lang="en-GB" sz="2000" dirty="0">
                <a:cs typeface="Arial" panose="020B0604020202020204" pitchFamily="34" charset="0"/>
              </a:rPr>
              <a:t>Extreme case: only 1 pixel in the image is changed to fool the classifier</a:t>
            </a:r>
          </a:p>
          <a:p>
            <a:pPr lvl="1"/>
            <a:r>
              <a:rPr lang="en-GB" sz="2000" dirty="0">
                <a:cs typeface="Arial" panose="020B0604020202020204" pitchFamily="34" charset="0"/>
              </a:rPr>
              <a:t>Results showed 3 different models were fooled on 70.97% of test images</a:t>
            </a:r>
          </a:p>
          <a:p>
            <a:pPr lvl="1"/>
            <a:r>
              <a:rPr lang="en-GB" sz="2000" dirty="0">
                <a:cs typeface="Arial" panose="020B0604020202020204" pitchFamily="34" charset="0"/>
              </a:rPr>
              <a:t>97.47% average confidence on false classification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7AEE9CAC-347C-43C2-AE87-6BC5566E6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7232905" y="1"/>
            <a:ext cx="4959095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CE88A3C-7781-4E07-4E74-4A40CF75E3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59235" y="-2211"/>
            <a:ext cx="3938658" cy="686242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9B192AB-56E1-166E-C3EF-470436406F17}"/>
              </a:ext>
            </a:extLst>
          </p:cNvPr>
          <p:cNvSpPr txBox="1"/>
          <p:nvPr/>
        </p:nvSpPr>
        <p:spPr>
          <a:xfrm>
            <a:off x="11636476" y="6396335"/>
            <a:ext cx="4235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2">
                    <a:lumMod val="90000"/>
                  </a:schemeClr>
                </a:solidFill>
              </a:rPr>
              <a:t>[3]</a:t>
            </a:r>
          </a:p>
        </p:txBody>
      </p:sp>
    </p:spTree>
    <p:extLst>
      <p:ext uri="{BB962C8B-B14F-4D97-AF65-F5344CB8AC3E}">
        <p14:creationId xmlns:p14="http://schemas.microsoft.com/office/powerpoint/2010/main" val="34617839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9">
            <a:extLst>
              <a:ext uri="{FF2B5EF4-FFF2-40B4-BE49-F238E27FC236}">
                <a16:creationId xmlns:a16="http://schemas.microsoft.com/office/drawing/2014/main" id="{3A7F5D76-1FEC-470A-B476-70574A89C7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3EA4DB-D5DF-7230-F55F-8CD7BFA29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>
            <a:normAutofit/>
          </a:bodyPr>
          <a:lstStyle/>
          <a:p>
            <a:r>
              <a:rPr lang="en-AU" dirty="0"/>
              <a:t>Adversarial Attacks: Physical Attacks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250BB744-2DC3-C45F-978B-41602F3BB8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864162"/>
            <a:ext cx="10700560" cy="4154128"/>
          </a:xfrm>
        </p:spPr>
        <p:txBody>
          <a:bodyPr>
            <a:normAutofit/>
          </a:bodyPr>
          <a:lstStyle/>
          <a:p>
            <a:pPr indent="-305435"/>
            <a:r>
              <a:rPr lang="en-GB" sz="2400" i="1" dirty="0">
                <a:cs typeface="Arial"/>
              </a:rPr>
              <a:t>“Accessorize to a Crime”</a:t>
            </a:r>
            <a:endParaRPr lang="en-US" i="1">
              <a:cs typeface="Arial"/>
            </a:endParaRPr>
          </a:p>
          <a:p>
            <a:pPr marL="719455" lvl="1" indent="-269875"/>
            <a:r>
              <a:rPr lang="en-GB" sz="2200" dirty="0">
                <a:cs typeface="Arial" panose="020B0604020202020204" pitchFamily="34" charset="0"/>
              </a:rPr>
              <a:t>Developed 3D printed eyeglasses to fool facial biometric systems</a:t>
            </a:r>
            <a:endParaRPr lang="en-GB" sz="2200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  <a:cs typeface="Arial" panose="020B0604020202020204" pitchFamily="34" charset="0"/>
            </a:endParaRPr>
          </a:p>
          <a:p>
            <a:pPr marL="719455" lvl="1" indent="-269875"/>
            <a:r>
              <a:rPr lang="en-GB" sz="2200" dirty="0">
                <a:cs typeface="Arial" panose="020B0604020202020204" pitchFamily="34" charset="0"/>
              </a:rPr>
              <a:t>Attacks are </a:t>
            </a:r>
            <a:r>
              <a:rPr lang="en-AU" sz="2200" dirty="0">
                <a:cs typeface="Arial" panose="020B0604020202020204" pitchFamily="34" charset="0"/>
              </a:rPr>
              <a:t>physically realizable and relatively inconspicuous</a:t>
            </a:r>
            <a:endParaRPr lang="en-GB" sz="2200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BBE263-80F5-73EA-D711-3EC797600E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6930" y="3731061"/>
            <a:ext cx="2252317" cy="22589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E4D7DB2-C467-D042-FA0C-8BE1D2DD68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2755" y="3731060"/>
            <a:ext cx="2258961" cy="225896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7E8AFD5-E81B-E996-F21A-32551E23A6DF}"/>
              </a:ext>
            </a:extLst>
          </p:cNvPr>
          <p:cNvSpPr txBox="1"/>
          <p:nvPr/>
        </p:nvSpPr>
        <p:spPr>
          <a:xfrm>
            <a:off x="3458220" y="6077898"/>
            <a:ext cx="160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“Milla Jovovich”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8E6276-D955-FC06-D056-2EEF37607F9F}"/>
              </a:ext>
            </a:extLst>
          </p:cNvPr>
          <p:cNvSpPr txBox="1"/>
          <p:nvPr/>
        </p:nvSpPr>
        <p:spPr>
          <a:xfrm>
            <a:off x="5695891" y="4198820"/>
            <a:ext cx="80022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/>
              <a:t>=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0C3B79-144B-E2ED-9B4C-C49B0DE7214F}"/>
              </a:ext>
            </a:extLst>
          </p:cNvPr>
          <p:cNvSpPr txBox="1"/>
          <p:nvPr/>
        </p:nvSpPr>
        <p:spPr>
          <a:xfrm>
            <a:off x="9061716" y="5776812"/>
            <a:ext cx="4235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2">
                    <a:lumMod val="90000"/>
                  </a:schemeClr>
                </a:solidFill>
              </a:rPr>
              <a:t>[4]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7A9B3C-B9D9-3DA1-44CC-06A2A2A105BA}"/>
              </a:ext>
            </a:extLst>
          </p:cNvPr>
          <p:cNvSpPr txBox="1"/>
          <p:nvPr/>
        </p:nvSpPr>
        <p:spPr>
          <a:xfrm>
            <a:off x="5370219" y="5740317"/>
            <a:ext cx="4235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2">
                    <a:lumMod val="90000"/>
                  </a:schemeClr>
                </a:solidFill>
              </a:rPr>
              <a:t>[4]</a:t>
            </a:r>
          </a:p>
        </p:txBody>
      </p:sp>
    </p:spTree>
    <p:extLst>
      <p:ext uri="{BB962C8B-B14F-4D97-AF65-F5344CB8AC3E}">
        <p14:creationId xmlns:p14="http://schemas.microsoft.com/office/powerpoint/2010/main" val="8539908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9">
            <a:extLst>
              <a:ext uri="{FF2B5EF4-FFF2-40B4-BE49-F238E27FC236}">
                <a16:creationId xmlns:a16="http://schemas.microsoft.com/office/drawing/2014/main" id="{3A7F5D76-1FEC-470A-B476-70574A89C7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3EA4DB-D5DF-7230-F55F-8CD7BFA29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358464"/>
            <a:ext cx="10353762" cy="1257300"/>
          </a:xfrm>
        </p:spPr>
        <p:txBody>
          <a:bodyPr>
            <a:normAutofit/>
          </a:bodyPr>
          <a:lstStyle/>
          <a:p>
            <a:r>
              <a:rPr lang="en-AU" dirty="0"/>
              <a:t>Adversarial Attacks: Physical Attacks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250BB744-2DC3-C45F-978B-41602F3BB8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495452"/>
            <a:ext cx="10700560" cy="4154128"/>
          </a:xfrm>
        </p:spPr>
        <p:txBody>
          <a:bodyPr>
            <a:normAutofit/>
          </a:bodyPr>
          <a:lstStyle/>
          <a:p>
            <a:r>
              <a:rPr lang="en-AU" sz="2400" dirty="0">
                <a:cs typeface="Arial" panose="020B0604020202020204" pitchFamily="34" charset="0"/>
              </a:rPr>
              <a:t>Road Sign Misclassification</a:t>
            </a:r>
            <a:endParaRPr lang="en-GB" sz="2200" dirty="0"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F541E62-13EE-5502-5D1A-04AC692491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038" y="2674582"/>
            <a:ext cx="5050618" cy="280848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6AB2C0B-A94F-ECDD-ED45-0A1474DFB8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3649" y="1903859"/>
            <a:ext cx="4857512" cy="43499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EC65DD2-79C9-323A-CB00-80265D6EDFF7}"/>
              </a:ext>
            </a:extLst>
          </p:cNvPr>
          <p:cNvSpPr txBox="1"/>
          <p:nvPr/>
        </p:nvSpPr>
        <p:spPr>
          <a:xfrm>
            <a:off x="11216330" y="5995707"/>
            <a:ext cx="4235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2">
                    <a:lumMod val="90000"/>
                  </a:schemeClr>
                </a:solidFill>
              </a:rPr>
              <a:t>[6]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951AFF-90FE-12B2-9541-63A772076AC2}"/>
              </a:ext>
            </a:extLst>
          </p:cNvPr>
          <p:cNvSpPr txBox="1"/>
          <p:nvPr/>
        </p:nvSpPr>
        <p:spPr>
          <a:xfrm>
            <a:off x="5742717" y="5218598"/>
            <a:ext cx="4235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2">
                    <a:lumMod val="90000"/>
                  </a:schemeClr>
                </a:solidFill>
              </a:rPr>
              <a:t>[5]</a:t>
            </a:r>
          </a:p>
        </p:txBody>
      </p:sp>
    </p:spTree>
    <p:extLst>
      <p:ext uri="{BB962C8B-B14F-4D97-AF65-F5344CB8AC3E}">
        <p14:creationId xmlns:p14="http://schemas.microsoft.com/office/powerpoint/2010/main" val="18475695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9">
            <a:extLst>
              <a:ext uri="{FF2B5EF4-FFF2-40B4-BE49-F238E27FC236}">
                <a16:creationId xmlns:a16="http://schemas.microsoft.com/office/drawing/2014/main" id="{3A7F5D76-1FEC-470A-B476-70574A89C7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3EA4DB-D5DF-7230-F55F-8CD7BFA29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281350"/>
            <a:ext cx="10353762" cy="1257300"/>
          </a:xfrm>
        </p:spPr>
        <p:txBody>
          <a:bodyPr>
            <a:normAutofit/>
          </a:bodyPr>
          <a:lstStyle/>
          <a:p>
            <a:r>
              <a:rPr lang="en-AU" dirty="0"/>
              <a:t>Adversarial Attacks: Physical Attacks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250BB744-2DC3-C45F-978B-41602F3BB8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3147" y="1525236"/>
            <a:ext cx="10364410" cy="4154128"/>
          </a:xfrm>
        </p:spPr>
        <p:txBody>
          <a:bodyPr>
            <a:normAutofit/>
          </a:bodyPr>
          <a:lstStyle/>
          <a:p>
            <a:r>
              <a:rPr lang="en-GB" sz="2400" dirty="0">
                <a:cs typeface="Arial" panose="020B0604020202020204" pitchFamily="34" charset="0"/>
              </a:rPr>
              <a:t>Adversarial 3D Objects</a:t>
            </a:r>
          </a:p>
          <a:p>
            <a:pPr lvl="1"/>
            <a:r>
              <a:rPr lang="en-GB" sz="2000" dirty="0">
                <a:cs typeface="Arial" panose="020B0604020202020204" pitchFamily="34" charset="0"/>
              </a:rPr>
              <a:t>3D printed objects constructed that are adversarial over an entire distribution of image/object transformations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4C61B6-30F2-AFE6-BCA3-189A4F26DC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6748" y="2956560"/>
            <a:ext cx="7998503" cy="36200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2D28B26-3175-1A2F-0979-8B7F7FAE5D72}"/>
              </a:ext>
            </a:extLst>
          </p:cNvPr>
          <p:cNvSpPr txBox="1"/>
          <p:nvPr/>
        </p:nvSpPr>
        <p:spPr>
          <a:xfrm>
            <a:off x="10095251" y="6409548"/>
            <a:ext cx="4235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2">
                    <a:lumMod val="90000"/>
                  </a:schemeClr>
                </a:solidFill>
              </a:rPr>
              <a:t>[7]</a:t>
            </a:r>
          </a:p>
        </p:txBody>
      </p:sp>
    </p:spTree>
    <p:extLst>
      <p:ext uri="{BB962C8B-B14F-4D97-AF65-F5344CB8AC3E}">
        <p14:creationId xmlns:p14="http://schemas.microsoft.com/office/powerpoint/2010/main" val="34450609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9">
            <a:extLst>
              <a:ext uri="{FF2B5EF4-FFF2-40B4-BE49-F238E27FC236}">
                <a16:creationId xmlns:a16="http://schemas.microsoft.com/office/drawing/2014/main" id="{3A7F5D76-1FEC-470A-B476-70574A89C7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3EA4DB-D5DF-7230-F55F-8CD7BFA29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>
            <a:normAutofit/>
          </a:bodyPr>
          <a:lstStyle/>
          <a:p>
            <a:r>
              <a:rPr lang="en-AU" dirty="0"/>
              <a:t>Adversarial Attacks: Physical Attacks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250BB744-2DC3-C45F-978B-41602F3BB8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6" y="1864162"/>
            <a:ext cx="4139986" cy="4154128"/>
          </a:xfrm>
        </p:spPr>
        <p:txBody>
          <a:bodyPr>
            <a:normAutofit/>
          </a:bodyPr>
          <a:lstStyle/>
          <a:p>
            <a:r>
              <a:rPr lang="en-GB" sz="2400" dirty="0">
                <a:cs typeface="Arial" panose="020B0604020202020204" pitchFamily="34" charset="0"/>
                <a:hlinkClick r:id="rId4"/>
              </a:rPr>
              <a:t>Adversarial Patch</a:t>
            </a:r>
            <a:endParaRPr lang="en-GB" sz="2400" dirty="0">
              <a:cs typeface="Arial" panose="020B0604020202020204" pitchFamily="34" charset="0"/>
            </a:endParaRPr>
          </a:p>
          <a:p>
            <a:pPr lvl="1"/>
            <a:r>
              <a:rPr lang="en-GB" sz="2000" dirty="0">
                <a:cs typeface="Arial" panose="020B0604020202020204" pitchFamily="34" charset="0"/>
              </a:rPr>
              <a:t>Sticker designed so that when placed into the scene, the object is misclassified</a:t>
            </a:r>
          </a:p>
          <a:p>
            <a:pPr lvl="1"/>
            <a:r>
              <a:rPr lang="en-GB" sz="2000" dirty="0">
                <a:cs typeface="Arial" panose="020B0604020202020204" pitchFamily="34" charset="0"/>
              </a:rPr>
              <a:t>Sticker is </a:t>
            </a:r>
            <a:r>
              <a:rPr lang="en-GB" sz="2000" dirty="0">
                <a:cs typeface="Arial" panose="020B0604020202020204" pitchFamily="34" charset="0"/>
                <a:hlinkClick r:id="rId5"/>
              </a:rPr>
              <a:t>publicly available</a:t>
            </a:r>
            <a:r>
              <a:rPr lang="en-GB" sz="2000" dirty="0">
                <a:cs typeface="Arial" panose="020B0604020202020204" pitchFamily="34" charset="0"/>
              </a:rPr>
              <a:t> for download and print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B67134-CE98-D05B-7E7D-862407D9A9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39453" y="2068795"/>
            <a:ext cx="6138751" cy="39494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215269E-4374-64B3-0CFF-E94F49DDD461}"/>
              </a:ext>
            </a:extLst>
          </p:cNvPr>
          <p:cNvSpPr txBox="1"/>
          <p:nvPr/>
        </p:nvSpPr>
        <p:spPr>
          <a:xfrm>
            <a:off x="11311588" y="5795136"/>
            <a:ext cx="4235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2">
                    <a:lumMod val="90000"/>
                  </a:schemeClr>
                </a:solidFill>
              </a:rPr>
              <a:t>[8]</a:t>
            </a:r>
          </a:p>
        </p:txBody>
      </p:sp>
    </p:spTree>
    <p:extLst>
      <p:ext uri="{BB962C8B-B14F-4D97-AF65-F5344CB8AC3E}">
        <p14:creationId xmlns:p14="http://schemas.microsoft.com/office/powerpoint/2010/main" val="5041784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EA4DB-D5DF-7230-F55F-8CD7BFA29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314632"/>
            <a:ext cx="10353762" cy="1049594"/>
          </a:xfrm>
        </p:spPr>
        <p:txBody>
          <a:bodyPr/>
          <a:lstStyle/>
          <a:p>
            <a:r>
              <a:rPr lang="en-AU" dirty="0"/>
              <a:t>Adversarial Attacks: Why is AI Susceptible?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A806180-60FC-E0B5-DB41-4FF86621F6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9119" y="1443638"/>
            <a:ext cx="10353762" cy="4154128"/>
          </a:xfrm>
        </p:spPr>
        <p:txBody>
          <a:bodyPr>
            <a:normAutofit/>
          </a:bodyPr>
          <a:lstStyle/>
          <a:p>
            <a:pPr indent="-305435"/>
            <a:r>
              <a:rPr lang="en-AU" sz="2400" b="0" i="0" dirty="0">
                <a:solidFill>
                  <a:srgbClr val="FFFFFF"/>
                </a:solidFill>
                <a:effectLst/>
              </a:rPr>
              <a:t>Let’s play a game!</a:t>
            </a:r>
            <a:endParaRPr lang="en-AU" sz="2400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solidFill>
                <a:srgbClr val="FFFFFF"/>
              </a:solidFill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indent="-305435"/>
            <a:r>
              <a:rPr lang="en-AU" sz="2400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rgbClr val="FFFFFF"/>
                </a:solidFill>
                <a:effectLst/>
              </a:rPr>
              <a:t>"Classify" the given hand-drawn digit (0, 1, 2, …, 9)</a:t>
            </a:r>
          </a:p>
          <a:p>
            <a:pPr indent="-305435"/>
            <a:r>
              <a:rPr lang="en-AU" sz="2400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rgbClr val="FFFFFF"/>
                </a:solidFill>
                <a:effectLst/>
              </a:rPr>
              <a:t>You </a:t>
            </a:r>
            <a:r>
              <a:rPr lang="en-AU" sz="2400" b="1" i="1" u="sng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rgbClr val="FFFFFF"/>
                </a:solidFill>
                <a:effectLst/>
              </a:rPr>
              <a:t>must</a:t>
            </a:r>
            <a:r>
              <a:rPr lang="en-AU" sz="2400" b="1" i="1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rgbClr val="FFFFFF"/>
                </a:solidFill>
                <a:effectLst/>
              </a:rPr>
              <a:t> </a:t>
            </a:r>
            <a:r>
              <a:rPr lang="en-AU" sz="2400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rgbClr val="FFFFFF"/>
                </a:solidFill>
                <a:effectLst/>
              </a:rPr>
              <a:t>try and classify the digit</a:t>
            </a:r>
            <a:endParaRPr lang="en-AU" sz="2400" i="1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solidFill>
                <a:srgbClr val="FFFFFF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6172609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EA4DB-D5DF-7230-F55F-8CD7BFA29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314632"/>
            <a:ext cx="10353762" cy="1049594"/>
          </a:xfrm>
        </p:spPr>
        <p:txBody>
          <a:bodyPr/>
          <a:lstStyle/>
          <a:p>
            <a:r>
              <a:rPr lang="en-AU" dirty="0"/>
              <a:t>Adversarial Attacks: Why is AI Susceptible?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7A2CF4D-EE92-7E77-0569-204BD7C21A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5447" y="2057400"/>
            <a:ext cx="8341106" cy="469187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63AE9B7-4D64-0D35-7202-05DB41B5BF92}"/>
              </a:ext>
            </a:extLst>
          </p:cNvPr>
          <p:cNvSpPr txBox="1"/>
          <p:nvPr/>
        </p:nvSpPr>
        <p:spPr>
          <a:xfrm>
            <a:off x="10346203" y="6389479"/>
            <a:ext cx="4235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2">
                    <a:lumMod val="90000"/>
                  </a:schemeClr>
                </a:solidFill>
              </a:rPr>
              <a:t>[9]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A806180-60FC-E0B5-DB41-4FF86621F6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9119" y="1443638"/>
            <a:ext cx="10353762" cy="4154128"/>
          </a:xfrm>
        </p:spPr>
        <p:txBody>
          <a:bodyPr>
            <a:normAutofit/>
          </a:bodyPr>
          <a:lstStyle/>
          <a:p>
            <a:pPr indent="-305435"/>
            <a:r>
              <a:rPr lang="en-AU" sz="2400" dirty="0">
                <a:solidFill>
                  <a:srgbClr val="FFFFFF"/>
                </a:solidFill>
                <a:effectLst/>
              </a:rPr>
              <a:t>Classifying</a:t>
            </a:r>
            <a:r>
              <a:rPr lang="en-AU" sz="2400" b="0" i="0" dirty="0">
                <a:solidFill>
                  <a:srgbClr val="FFFFFF"/>
                </a:solidFill>
                <a:effectLst/>
              </a:rPr>
              <a:t> hand-written digits</a:t>
            </a:r>
            <a:r>
              <a:rPr lang="en-AU" sz="2400" dirty="0">
                <a:solidFill>
                  <a:srgbClr val="FFFFFF"/>
                </a:solidFill>
                <a:effectLst/>
              </a:rPr>
              <a:t>, neural network edition!</a:t>
            </a:r>
            <a:endParaRPr lang="en-AU" sz="2400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704178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EA4DB-D5DF-7230-F55F-8CD7BFA29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314632"/>
            <a:ext cx="10353762" cy="1049594"/>
          </a:xfrm>
        </p:spPr>
        <p:txBody>
          <a:bodyPr/>
          <a:lstStyle/>
          <a:p>
            <a:r>
              <a:rPr lang="en-AU" dirty="0"/>
              <a:t>Adversarial Attacks: Why is AI Susceptible?</a:t>
            </a:r>
          </a:p>
        </p:txBody>
      </p:sp>
      <p:pic>
        <p:nvPicPr>
          <p:cNvPr id="5" name="nn2.mp4" descr="nn2.mp4">
            <a:hlinkClick r:id="" action="ppaction://media"/>
            <a:extLst>
              <a:ext uri="{FF2B5EF4-FFF2-40B4-BE49-F238E27FC236}">
                <a16:creationId xmlns:a16="http://schemas.microsoft.com/office/drawing/2014/main" id="{D688FCF2-5415-777A-B608-339E93C938D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36581" y="2291153"/>
            <a:ext cx="8118838" cy="456684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90F90F5-BAA6-A145-8A13-CF526A1F2E0A}"/>
              </a:ext>
            </a:extLst>
          </p:cNvPr>
          <p:cNvSpPr txBox="1"/>
          <p:nvPr/>
        </p:nvSpPr>
        <p:spPr>
          <a:xfrm>
            <a:off x="10888435" y="6447939"/>
            <a:ext cx="4235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2">
                    <a:lumMod val="90000"/>
                  </a:schemeClr>
                </a:solidFill>
              </a:rPr>
              <a:t>[9]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B56E529-914F-7FC3-06D2-EC9CCB8A09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9119" y="1336958"/>
            <a:ext cx="10353762" cy="4154128"/>
          </a:xfrm>
        </p:spPr>
        <p:txBody>
          <a:bodyPr>
            <a:normAutofit/>
          </a:bodyPr>
          <a:lstStyle/>
          <a:p>
            <a:r>
              <a:rPr lang="en-AU" sz="2400" b="0" i="0" dirty="0">
                <a:solidFill>
                  <a:srgbClr val="FFFFFF"/>
                </a:solidFill>
                <a:effectLst/>
              </a:rPr>
              <a:t>Models do their best to tell you what they know, even if what it’s telling you is nonsense!</a:t>
            </a:r>
            <a:endParaRPr lang="en-AU" sz="2400" dirty="0"/>
          </a:p>
        </p:txBody>
      </p:sp>
    </p:spTree>
    <p:extLst>
      <p:ext uri="{BB962C8B-B14F-4D97-AF65-F5344CB8AC3E}">
        <p14:creationId xmlns:p14="http://schemas.microsoft.com/office/powerpoint/2010/main" val="3295457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39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EA4DB-D5DF-7230-F55F-8CD7BFA29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314632"/>
            <a:ext cx="10353762" cy="1049594"/>
          </a:xfrm>
        </p:spPr>
        <p:txBody>
          <a:bodyPr/>
          <a:lstStyle/>
          <a:p>
            <a:r>
              <a:rPr lang="en-AU" dirty="0"/>
              <a:t>Adversarial Attacks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F2E5-9F48-18E2-142F-458EBFB29A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637072"/>
            <a:ext cx="10353762" cy="4154128"/>
          </a:xfrm>
        </p:spPr>
        <p:txBody>
          <a:bodyPr>
            <a:normAutofit/>
          </a:bodyPr>
          <a:lstStyle/>
          <a:p>
            <a:r>
              <a:rPr lang="en-AU" sz="2400" b="0" i="0" dirty="0">
                <a:solidFill>
                  <a:srgbClr val="FFFFFF"/>
                </a:solidFill>
                <a:effectLst/>
              </a:rPr>
              <a:t>Should we be concerned about adversarial attacks?</a:t>
            </a:r>
          </a:p>
          <a:p>
            <a:r>
              <a:rPr lang="en-AU" sz="2400" dirty="0">
                <a:solidFill>
                  <a:srgbClr val="FFFFFF"/>
                </a:solidFill>
                <a:effectLst/>
              </a:rPr>
              <a:t>H</a:t>
            </a:r>
            <a:r>
              <a:rPr lang="en-AU" sz="2400" b="0" i="0" dirty="0">
                <a:solidFill>
                  <a:srgbClr val="FFFFFF"/>
                </a:solidFill>
                <a:effectLst/>
              </a:rPr>
              <a:t>ow concerned should we be about adversarial attacks affecting real-world systems?</a:t>
            </a:r>
            <a:endParaRPr lang="en-AU" sz="2800" dirty="0"/>
          </a:p>
          <a:p>
            <a:endParaRPr lang="en-AU" sz="2400" dirty="0"/>
          </a:p>
          <a:p>
            <a:pPr marL="450000" lvl="1" indent="0">
              <a:buNone/>
            </a:pPr>
            <a:r>
              <a:rPr lang="en-AU" sz="2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014657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4CD9C5-8F1B-30C7-D5E0-61157CAE6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AI in Cybersecurity: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9F1433-21E9-E5B4-207E-E4C0A1ECA8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indent="-305435"/>
            <a:r>
              <a:rPr lang="en-GB" sz="2400" b="0" dirty="0">
                <a:latin typeface="+mn-lt"/>
                <a:cs typeface="Arial"/>
              </a:rPr>
              <a:t>Use of AI in </a:t>
            </a:r>
            <a:r>
              <a:rPr lang="en-GB" sz="2400" dirty="0">
                <a:cs typeface="Arial"/>
              </a:rPr>
              <a:t>both: </a:t>
            </a:r>
            <a:endParaRPr lang="en-US" dirty="0">
              <a:cs typeface="Arial"/>
            </a:endParaRPr>
          </a:p>
          <a:p>
            <a:pPr marL="719455" lvl="1" indent="-269875"/>
            <a:r>
              <a:rPr lang="en-GB" sz="2200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cs typeface="Arial"/>
              </a:rPr>
              <a:t>Potentially causing harm by malicious use, and;</a:t>
            </a:r>
          </a:p>
          <a:p>
            <a:pPr marL="719455" lvl="1" indent="-269875">
              <a:lnSpc>
                <a:spcPct val="110000"/>
              </a:lnSpc>
            </a:pPr>
            <a:r>
              <a:rPr lang="en-GB" sz="2200" dirty="0">
                <a:cs typeface="Arial"/>
              </a:rPr>
              <a:t>solving</a:t>
            </a:r>
            <a:r>
              <a:rPr lang="en-GB" sz="2200" b="0" dirty="0">
                <a:latin typeface="+mn-lt"/>
                <a:cs typeface="Arial"/>
              </a:rPr>
              <a:t> practical cybersecurity issues</a:t>
            </a:r>
            <a:endParaRPr lang="en-US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  <a:cs typeface="Arial"/>
            </a:endParaRPr>
          </a:p>
          <a:p>
            <a:pPr indent="-305435">
              <a:buFont typeface="Arial" panose="020B0604020202020204" pitchFamily="34" charset="0"/>
              <a:buChar char="•"/>
            </a:pPr>
            <a:r>
              <a:rPr lang="en-GB" sz="2200" b="0" dirty="0">
                <a:latin typeface="+mn-lt"/>
                <a:cs typeface="Arial"/>
              </a:rPr>
              <a:t>Adversarial attacks on neural networks</a:t>
            </a:r>
            <a:endParaRPr lang="en-GB" sz="2200" b="0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  <a:latin typeface="+mn-lt"/>
              <a:cs typeface="Arial"/>
            </a:endParaRPr>
          </a:p>
          <a:p>
            <a:pPr indent="-305435">
              <a:buFont typeface="Arial" panose="020B0604020202020204" pitchFamily="34" charset="0"/>
              <a:buChar char="•"/>
            </a:pPr>
            <a:r>
              <a:rPr lang="en-GB" sz="2200" dirty="0">
                <a:latin typeface="+mn-lt"/>
                <a:cs typeface="Arial"/>
              </a:rPr>
              <a:t>Deepfakes and detection</a:t>
            </a:r>
            <a:endParaRPr lang="en-GB" sz="2200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  <a:latin typeface="+mn-lt"/>
              <a:cs typeface="Arial"/>
            </a:endParaRPr>
          </a:p>
          <a:p>
            <a:pPr indent="-305435">
              <a:buFont typeface="Arial" panose="020B0604020202020204" pitchFamily="34" charset="0"/>
              <a:buChar char="•"/>
            </a:pPr>
            <a:r>
              <a:rPr lang="en-GB" sz="2200" dirty="0">
                <a:latin typeface="+mn-lt"/>
                <a:cs typeface="Arial"/>
              </a:rPr>
              <a:t>Rumour detection</a:t>
            </a:r>
            <a:r>
              <a:rPr lang="en-GB" sz="2200" dirty="0">
                <a:cs typeface="Arial"/>
              </a:rPr>
              <a:t> and rumour generation</a:t>
            </a:r>
            <a:endParaRPr lang="en-GB" sz="2200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  <a:latin typeface="+mn-lt"/>
              <a:cs typeface="Arial"/>
            </a:endParaRPr>
          </a:p>
          <a:p>
            <a:pPr indent="-305435">
              <a:buFont typeface="Arial" panose="020B0604020202020204" pitchFamily="34" charset="0"/>
              <a:buChar char="•"/>
            </a:pPr>
            <a:r>
              <a:rPr lang="en-GB" sz="2200" dirty="0">
                <a:cs typeface="Arial"/>
              </a:rPr>
              <a:t>Large Language</a:t>
            </a:r>
            <a:r>
              <a:rPr lang="en-GB" sz="2200" b="0" dirty="0">
                <a:cs typeface="Arial"/>
              </a:rPr>
              <a:t> </a:t>
            </a:r>
            <a:r>
              <a:rPr lang="en-GB" sz="2200" dirty="0">
                <a:cs typeface="Arial"/>
              </a:rPr>
              <a:t>Model</a:t>
            </a:r>
            <a:r>
              <a:rPr lang="en-GB" sz="2200" b="0" dirty="0">
                <a:cs typeface="Arial"/>
              </a:rPr>
              <a:t> exploits</a:t>
            </a:r>
            <a:endParaRPr lang="en-GB" sz="2200" b="0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  <a:latin typeface="+mn-lt"/>
              <a:cs typeface="Arial"/>
            </a:endParaRPr>
          </a:p>
          <a:p>
            <a:pPr indent="-305435"/>
            <a:endParaRPr lang="en-AU" sz="2400" b="0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51672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EA4DB-D5DF-7230-F55F-8CD7BFA29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314632"/>
            <a:ext cx="10353762" cy="1049594"/>
          </a:xfrm>
        </p:spPr>
        <p:txBody>
          <a:bodyPr/>
          <a:lstStyle/>
          <a:p>
            <a:r>
              <a:rPr lang="en-AU" dirty="0"/>
              <a:t>Adversarial Attacks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F2E5-9F48-18E2-142F-458EBFB29A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637072"/>
            <a:ext cx="10353762" cy="4154128"/>
          </a:xfrm>
        </p:spPr>
        <p:txBody>
          <a:bodyPr>
            <a:normAutofit/>
          </a:bodyPr>
          <a:lstStyle/>
          <a:p>
            <a:pPr indent="-305435"/>
            <a:r>
              <a:rPr lang="en-AU" sz="2400" dirty="0"/>
              <a:t>Defences?</a:t>
            </a:r>
            <a:endParaRPr lang="en-US" dirty="0"/>
          </a:p>
          <a:p>
            <a:pPr marL="1025525" lvl="2" indent="-215900"/>
            <a:endParaRPr lang="en-AU" sz="2000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marL="1025525" lvl="2" indent="-215900"/>
            <a:endParaRPr lang="en-AU" sz="2000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063152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EA4DB-D5DF-7230-F55F-8CD7BFA29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314632"/>
            <a:ext cx="10353762" cy="1049594"/>
          </a:xfrm>
        </p:spPr>
        <p:txBody>
          <a:bodyPr/>
          <a:lstStyle/>
          <a:p>
            <a:r>
              <a:rPr lang="en-AU" dirty="0"/>
              <a:t>Adversarial Attacks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F2E5-9F48-18E2-142F-458EBFB29A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637072"/>
            <a:ext cx="10353762" cy="4154128"/>
          </a:xfrm>
        </p:spPr>
        <p:txBody>
          <a:bodyPr>
            <a:normAutofit/>
          </a:bodyPr>
          <a:lstStyle/>
          <a:p>
            <a:pPr indent="-305435"/>
            <a:r>
              <a:rPr lang="en-AU" sz="2400" dirty="0"/>
              <a:t>Defences:</a:t>
            </a:r>
            <a:endParaRPr lang="en-US" dirty="0"/>
          </a:p>
          <a:p>
            <a:pPr marL="719455" lvl="1" indent="-269875"/>
            <a:r>
              <a:rPr lang="en-AU" sz="2000" dirty="0"/>
              <a:t>Modify AI systems to make them harder to attack</a:t>
            </a:r>
            <a:endParaRPr lang="en-AU" sz="2000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marL="1025525" lvl="2" indent="-215900"/>
            <a:r>
              <a:rPr lang="en-AU" sz="2000" dirty="0"/>
              <a:t>Train on adversarial inputs</a:t>
            </a:r>
            <a:endParaRPr lang="en-AU" sz="2000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marL="1025525" lvl="2" indent="-215900"/>
            <a:r>
              <a:rPr lang="en-AU" sz="2000" dirty="0"/>
              <a:t>Model input constraints</a:t>
            </a:r>
            <a:endParaRPr lang="en-AU" sz="2000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marL="1025525" lvl="2" indent="-215900"/>
            <a:r>
              <a:rPr lang="en-AU" sz="2000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Use more robust algorithms</a:t>
            </a:r>
          </a:p>
          <a:p>
            <a:pPr marL="719455" lvl="1" indent="-269875"/>
            <a:r>
              <a:rPr lang="en-AU" sz="2200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Physical barriers to attack</a:t>
            </a:r>
          </a:p>
          <a:p>
            <a:pPr marL="1025525" lvl="2" indent="-215900"/>
            <a:r>
              <a:rPr lang="en-AU" sz="2000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Manual monitoring of system use, vetting, etc.</a:t>
            </a:r>
          </a:p>
          <a:p>
            <a:pPr marL="1025525" lvl="2" indent="-215900"/>
            <a:r>
              <a:rPr lang="en-AU" sz="2000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Increased digital security for some applications (MFA)</a:t>
            </a:r>
          </a:p>
          <a:p>
            <a:pPr marL="1025525" lvl="2" indent="-215900"/>
            <a:endParaRPr lang="en-AU" sz="2000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marL="1025525" lvl="2" indent="-215900"/>
            <a:endParaRPr lang="en-AU" sz="2000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876524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EA4DB-D5DF-7230-F55F-8CD7BFA29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314632"/>
            <a:ext cx="10353762" cy="1049594"/>
          </a:xfrm>
        </p:spPr>
        <p:txBody>
          <a:bodyPr/>
          <a:lstStyle/>
          <a:p>
            <a:r>
              <a:rPr lang="en-AU" dirty="0"/>
              <a:t>Adversarial Attacks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F2E5-9F48-18E2-142F-458EBFB29A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637072"/>
            <a:ext cx="10353762" cy="4154128"/>
          </a:xfrm>
        </p:spPr>
        <p:txBody>
          <a:bodyPr>
            <a:normAutofit/>
          </a:bodyPr>
          <a:lstStyle/>
          <a:p>
            <a:pPr indent="-305435"/>
            <a:r>
              <a:rPr lang="en-AU" sz="2400" dirty="0"/>
              <a:t>Challenges in Implementing Defences Long-term?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45846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EA4DB-D5DF-7230-F55F-8CD7BFA29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314632"/>
            <a:ext cx="10353762" cy="1049594"/>
          </a:xfrm>
        </p:spPr>
        <p:txBody>
          <a:bodyPr/>
          <a:lstStyle/>
          <a:p>
            <a:r>
              <a:rPr lang="en-AU" dirty="0"/>
              <a:t>Adversarial Attacks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F2E5-9F48-18E2-142F-458EBFB29A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637072"/>
            <a:ext cx="10353762" cy="4154128"/>
          </a:xfrm>
        </p:spPr>
        <p:txBody>
          <a:bodyPr>
            <a:normAutofit/>
          </a:bodyPr>
          <a:lstStyle/>
          <a:p>
            <a:pPr indent="-305435"/>
            <a:r>
              <a:rPr lang="en-AU" sz="2400" dirty="0"/>
              <a:t>Challenges in Implementing Defences Long-term:</a:t>
            </a:r>
            <a:endParaRPr lang="en-US" dirty="0"/>
          </a:p>
          <a:p>
            <a:pPr marL="719455" lvl="1" indent="-269875"/>
            <a:r>
              <a:rPr lang="en-AU" sz="2000" dirty="0">
                <a:latin typeface="Speak Pro"/>
                <a:cs typeface="Arial"/>
              </a:rPr>
              <a:t>Arms race in developing defences for some applications</a:t>
            </a:r>
          </a:p>
          <a:p>
            <a:pPr marL="719455" lvl="1" indent="-269875"/>
            <a:r>
              <a:rPr lang="en-AU" sz="2000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cs typeface="Arial"/>
              </a:rPr>
              <a:t>Trade-off between security and useability</a:t>
            </a:r>
            <a:endParaRPr lang="en-AU" sz="2000" dirty="0">
              <a:cs typeface="Arial"/>
            </a:endParaRPr>
          </a:p>
          <a:p>
            <a:pPr marL="719455" lvl="1" indent="-269875"/>
            <a:r>
              <a:rPr lang="en-AU" sz="2000" dirty="0"/>
              <a:t>Costs incurred in implementing defences</a:t>
            </a:r>
          </a:p>
          <a:p>
            <a:pPr marL="719455" lvl="1" indent="-269875"/>
            <a:r>
              <a:rPr lang="en-AU" sz="2000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Updates may introduce new vulnerabilities</a:t>
            </a:r>
          </a:p>
        </p:txBody>
      </p:sp>
    </p:spTree>
    <p:extLst>
      <p:ext uri="{BB962C8B-B14F-4D97-AF65-F5344CB8AC3E}">
        <p14:creationId xmlns:p14="http://schemas.microsoft.com/office/powerpoint/2010/main" val="1585930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EA4DB-D5DF-7230-F55F-8CD7BFA29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314632"/>
            <a:ext cx="10353762" cy="1049594"/>
          </a:xfrm>
        </p:spPr>
        <p:txBody>
          <a:bodyPr/>
          <a:lstStyle/>
          <a:p>
            <a:r>
              <a:rPr lang="en-GB" sz="4000" dirty="0">
                <a:cs typeface="Arial" panose="020B0604020202020204" pitchFamily="34" charset="0"/>
              </a:rPr>
              <a:t>Deepfakes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F2E5-9F48-18E2-142F-458EBFB29A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637072"/>
            <a:ext cx="10353762" cy="4154128"/>
          </a:xfrm>
        </p:spPr>
        <p:txBody>
          <a:bodyPr>
            <a:normAutofit/>
          </a:bodyPr>
          <a:lstStyle/>
          <a:p>
            <a:pPr indent="-305435"/>
            <a:r>
              <a:rPr lang="en-GB" sz="2400" b="0" dirty="0">
                <a:latin typeface="+mn-lt"/>
                <a:cs typeface="Arial"/>
              </a:rPr>
              <a:t>Synthetic media generated by AI methods, </a:t>
            </a:r>
            <a:r>
              <a:rPr lang="en-GB" sz="2400" dirty="0">
                <a:cs typeface="Arial"/>
              </a:rPr>
              <a:t>used</a:t>
            </a:r>
            <a:r>
              <a:rPr lang="en-GB" sz="2400" b="0" dirty="0">
                <a:latin typeface="+mn-lt"/>
                <a:cs typeface="Arial"/>
              </a:rPr>
              <a:t> to create falsified content: faces, body, speech, emotions, etc.</a:t>
            </a:r>
            <a:endParaRPr lang="en-US">
              <a:cs typeface="Arial"/>
            </a:endParaRPr>
          </a:p>
          <a:p>
            <a:pPr indent="-305435"/>
            <a:endParaRPr lang="en-AU" sz="2400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4" name="Picture 3" descr="A picture containing website&#10;&#10;Description automatically generated">
            <a:extLst>
              <a:ext uri="{FF2B5EF4-FFF2-40B4-BE49-F238E27FC236}">
                <a16:creationId xmlns:a16="http://schemas.microsoft.com/office/drawing/2014/main" id="{1D889CE8-726B-C68B-B5B5-F5C40385A4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1909" y="3340171"/>
            <a:ext cx="4611329" cy="2272249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A29549C-E6CA-01BA-BCD4-C105D00CB220}"/>
              </a:ext>
            </a:extLst>
          </p:cNvPr>
          <p:cNvSpPr txBox="1"/>
          <p:nvPr/>
        </p:nvSpPr>
        <p:spPr>
          <a:xfrm>
            <a:off x="2408781" y="2899430"/>
            <a:ext cx="17052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000" dirty="0"/>
              <a:t>Face Swapping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5EF088-3CBD-A78F-EC35-719E517DEB54}"/>
              </a:ext>
            </a:extLst>
          </p:cNvPr>
          <p:cNvSpPr txBox="1"/>
          <p:nvPr/>
        </p:nvSpPr>
        <p:spPr>
          <a:xfrm>
            <a:off x="8184130" y="2899430"/>
            <a:ext cx="16559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000" dirty="0"/>
              <a:t>Re-enactment</a:t>
            </a:r>
          </a:p>
        </p:txBody>
      </p:sp>
      <p:pic>
        <p:nvPicPr>
          <p:cNvPr id="7" name="Picture 6" descr="A picture containing text, person&#10;&#10;Description automatically generated">
            <a:extLst>
              <a:ext uri="{FF2B5EF4-FFF2-40B4-BE49-F238E27FC236}">
                <a16:creationId xmlns:a16="http://schemas.microsoft.com/office/drawing/2014/main" id="{80B971CB-0F58-45E6-E875-A05C7EE32F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679" y="3340171"/>
            <a:ext cx="4477414" cy="223870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1E7BEBE-EBC6-68B1-115C-846B04A9179D}"/>
              </a:ext>
            </a:extLst>
          </p:cNvPr>
          <p:cNvSpPr txBox="1"/>
          <p:nvPr/>
        </p:nvSpPr>
        <p:spPr>
          <a:xfrm>
            <a:off x="5500092" y="5377262"/>
            <a:ext cx="5309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2">
                    <a:lumMod val="90000"/>
                  </a:schemeClr>
                </a:solidFill>
              </a:rPr>
              <a:t>[10]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F568B7-B4F0-0AA6-A6C8-D864A857CC04}"/>
              </a:ext>
            </a:extLst>
          </p:cNvPr>
          <p:cNvSpPr txBox="1"/>
          <p:nvPr/>
        </p:nvSpPr>
        <p:spPr>
          <a:xfrm>
            <a:off x="11303238" y="5394033"/>
            <a:ext cx="5309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2">
                    <a:lumMod val="90000"/>
                  </a:schemeClr>
                </a:solidFill>
              </a:rPr>
              <a:t>[11]</a:t>
            </a:r>
          </a:p>
        </p:txBody>
      </p:sp>
    </p:spTree>
    <p:extLst>
      <p:ext uri="{BB962C8B-B14F-4D97-AF65-F5344CB8AC3E}">
        <p14:creationId xmlns:p14="http://schemas.microsoft.com/office/powerpoint/2010/main" val="33437547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EA4DB-D5DF-7230-F55F-8CD7BFA29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314632"/>
            <a:ext cx="10353762" cy="1049594"/>
          </a:xfrm>
        </p:spPr>
        <p:txBody>
          <a:bodyPr/>
          <a:lstStyle/>
          <a:p>
            <a:r>
              <a:rPr lang="en-GB" sz="4000" dirty="0">
                <a:cs typeface="Arial" panose="020B0604020202020204" pitchFamily="34" charset="0"/>
              </a:rPr>
              <a:t>Deepfakes: Speech Synthesis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F2E5-9F48-18E2-142F-458EBFB29A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637072"/>
            <a:ext cx="10353762" cy="4154128"/>
          </a:xfrm>
        </p:spPr>
        <p:txBody>
          <a:bodyPr>
            <a:normAutofit fontScale="92500" lnSpcReduction="10000"/>
          </a:bodyPr>
          <a:lstStyle/>
          <a:p>
            <a:pPr indent="-305435"/>
            <a:r>
              <a:rPr lang="en-GB" sz="2400" b="0" dirty="0">
                <a:latin typeface="+mn-lt"/>
                <a:cs typeface="Arial"/>
              </a:rPr>
              <a:t>Speech Synthesis: </a:t>
            </a:r>
            <a:r>
              <a:rPr lang="en-AU" sz="2400" dirty="0"/>
              <a:t>creating realistic audio of someone's voice via AI or computer-generated methods</a:t>
            </a:r>
            <a:endParaRPr lang="en-US" sz="2400" dirty="0"/>
          </a:p>
          <a:p>
            <a:pPr indent="-305435"/>
            <a:endParaRPr lang="en-AU" sz="2400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indent="-305435"/>
            <a:r>
              <a:rPr lang="en-AU" sz="2400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cs typeface="Arial"/>
              </a:rPr>
              <a:t>High quality synthesis has never been more accessible</a:t>
            </a:r>
            <a:endParaRPr lang="en-AU" sz="2400" dirty="0">
              <a:cs typeface="Arial"/>
            </a:endParaRPr>
          </a:p>
          <a:p>
            <a:pPr indent="-305435"/>
            <a:r>
              <a:rPr lang="en-AU" sz="2400" b="0" dirty="0">
                <a:latin typeface="+mn-lt"/>
                <a:cs typeface="Arial"/>
              </a:rPr>
              <a:t>Let’s </a:t>
            </a:r>
            <a:r>
              <a:rPr lang="en-AU" sz="2400" dirty="0" err="1">
                <a:cs typeface="Arial"/>
              </a:rPr>
              <a:t>speedrun</a:t>
            </a:r>
            <a:r>
              <a:rPr lang="en-AU" sz="2400" dirty="0">
                <a:cs typeface="Arial"/>
              </a:rPr>
              <a:t> </a:t>
            </a:r>
            <a:r>
              <a:rPr lang="en-AU" sz="2400" dirty="0" err="1">
                <a:cs typeface="Arial"/>
              </a:rPr>
              <a:t>deepfaking</a:t>
            </a:r>
            <a:r>
              <a:rPr lang="en-AU" sz="2400" dirty="0">
                <a:cs typeface="Arial"/>
              </a:rPr>
              <a:t> a voice with </a:t>
            </a:r>
            <a:r>
              <a:rPr lang="en-AU" sz="2400" dirty="0">
                <a:cs typeface="Arial"/>
                <a:hlinkClick r:id="rId3"/>
              </a:rPr>
              <a:t>ElevenLabs</a:t>
            </a:r>
            <a:endParaRPr lang="en-AU" sz="2400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  <a:cs typeface="Arial"/>
            </a:endParaRPr>
          </a:p>
          <a:p>
            <a:pPr indent="-305435"/>
            <a:r>
              <a:rPr lang="en-AU" sz="2400" b="0" dirty="0">
                <a:latin typeface="+mn-lt"/>
                <a:cs typeface="Arial"/>
              </a:rPr>
              <a:t>You will need:</a:t>
            </a:r>
            <a:endParaRPr lang="en-AU" sz="2400" b="0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  <a:latin typeface="+mn-lt"/>
              <a:cs typeface="Arial"/>
            </a:endParaRPr>
          </a:p>
          <a:p>
            <a:pPr marL="719455" lvl="1" indent="-269875"/>
            <a:r>
              <a:rPr lang="en-AU" sz="2200" dirty="0">
                <a:cs typeface="Arial" panose="020B0604020202020204" pitchFamily="34" charset="0"/>
              </a:rPr>
              <a:t>An email account</a:t>
            </a:r>
            <a:endParaRPr lang="en-AU" sz="2200" b="0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  <a:latin typeface="+mn-lt"/>
              <a:cs typeface="Arial" panose="020B0604020202020204" pitchFamily="34" charset="0"/>
            </a:endParaRPr>
          </a:p>
          <a:p>
            <a:pPr marL="719455" lvl="1" indent="-269875"/>
            <a:r>
              <a:rPr lang="en-AU" sz="2200" dirty="0">
                <a:cs typeface="Arial" panose="020B0604020202020204" pitchFamily="34" charset="0"/>
              </a:rPr>
              <a:t>A &gt;1 minute recording of the target voice</a:t>
            </a:r>
            <a:endParaRPr lang="en-AU" sz="2200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  <a:cs typeface="Arial" panose="020B0604020202020204" pitchFamily="34" charset="0"/>
            </a:endParaRPr>
          </a:p>
          <a:p>
            <a:pPr marL="719455" lvl="1" indent="-269875"/>
            <a:r>
              <a:rPr lang="en-GB" sz="2200" dirty="0">
                <a:cs typeface="Arial"/>
              </a:rPr>
              <a:t>$1 AUD</a:t>
            </a:r>
            <a:endParaRPr lang="en-GB" sz="2200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  <a:cs typeface="Arial" panose="020B0604020202020204" pitchFamily="34" charset="0"/>
            </a:endParaRPr>
          </a:p>
          <a:p>
            <a:pPr marL="719455" lvl="1" indent="-269875"/>
            <a:endParaRPr lang="en-GB" sz="2000" b="0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  <a:latin typeface="+mn-lt"/>
              <a:cs typeface="Arial" panose="020B0604020202020204" pitchFamily="34" charset="0"/>
            </a:endParaRPr>
          </a:p>
          <a:p>
            <a:pPr marL="719455" lvl="1" indent="-269875"/>
            <a:endParaRPr lang="en-GB" sz="2200" b="0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  <a:latin typeface="+mn-lt"/>
              <a:cs typeface="Arial" panose="020B0604020202020204" pitchFamily="34" charset="0"/>
            </a:endParaRPr>
          </a:p>
          <a:p>
            <a:pPr indent="-305435"/>
            <a:endParaRPr lang="en-AU" sz="2400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812957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EA4DB-D5DF-7230-F55F-8CD7BFA29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314632"/>
            <a:ext cx="10353762" cy="1049594"/>
          </a:xfrm>
        </p:spPr>
        <p:txBody>
          <a:bodyPr/>
          <a:lstStyle/>
          <a:p>
            <a:r>
              <a:rPr lang="en-GB" sz="4000" dirty="0">
                <a:cs typeface="Arial" panose="020B0604020202020204" pitchFamily="34" charset="0"/>
              </a:rPr>
              <a:t>Deepfakes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F2E5-9F48-18E2-142F-458EBFB29A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9119" y="1467466"/>
            <a:ext cx="10353762" cy="4154128"/>
          </a:xfrm>
        </p:spPr>
        <p:txBody>
          <a:bodyPr>
            <a:normAutofit/>
          </a:bodyPr>
          <a:lstStyle/>
          <a:p>
            <a:r>
              <a:rPr lang="en-GB" sz="2400" b="0" dirty="0">
                <a:latin typeface="+mn-lt"/>
                <a:cs typeface="Arial" panose="020B0604020202020204" pitchFamily="34" charset="0"/>
              </a:rPr>
              <a:t>What are some harmful uses</a:t>
            </a:r>
            <a:r>
              <a:rPr lang="en-GB" sz="2400" dirty="0">
                <a:cs typeface="Arial" panose="020B0604020202020204" pitchFamily="34" charset="0"/>
              </a:rPr>
              <a:t> of Deepfakes?</a:t>
            </a:r>
            <a:endParaRPr lang="en-GB" sz="2400" b="0" dirty="0">
              <a:latin typeface="+mn-lt"/>
              <a:cs typeface="Arial" panose="020B0604020202020204" pitchFamily="34" charset="0"/>
            </a:endParaRPr>
          </a:p>
          <a:p>
            <a:r>
              <a:rPr lang="en-GB" sz="2400" b="0" dirty="0">
                <a:latin typeface="+mn-lt"/>
                <a:cs typeface="Arial" panose="020B0604020202020204" pitchFamily="34" charset="0"/>
              </a:rPr>
              <a:t>What are the consequences of this usage?</a:t>
            </a:r>
          </a:p>
          <a:p>
            <a:endParaRPr lang="en-AU" sz="2400" dirty="0"/>
          </a:p>
        </p:txBody>
      </p:sp>
    </p:spTree>
    <p:extLst>
      <p:ext uri="{BB962C8B-B14F-4D97-AF65-F5344CB8AC3E}">
        <p14:creationId xmlns:p14="http://schemas.microsoft.com/office/powerpoint/2010/main" val="33639819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EA4DB-D5DF-7230-F55F-8CD7BFA29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314632"/>
            <a:ext cx="10353762" cy="1049594"/>
          </a:xfrm>
        </p:spPr>
        <p:txBody>
          <a:bodyPr/>
          <a:lstStyle/>
          <a:p>
            <a:r>
              <a:rPr lang="en-GB" sz="4000" dirty="0">
                <a:cs typeface="Arial" panose="020B0604020202020204" pitchFamily="34" charset="0"/>
              </a:rPr>
              <a:t>Deepfakes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F2E5-9F48-18E2-142F-458EBFB29A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9119" y="1467466"/>
            <a:ext cx="10353762" cy="4154128"/>
          </a:xfrm>
        </p:spPr>
        <p:txBody>
          <a:bodyPr>
            <a:normAutofit/>
          </a:bodyPr>
          <a:lstStyle/>
          <a:p>
            <a:r>
              <a:rPr lang="en-GB" sz="2400" dirty="0">
                <a:cs typeface="Arial" panose="020B0604020202020204" pitchFamily="34" charset="0"/>
              </a:rPr>
              <a:t>What are some harmful uses of Deepfakes?</a:t>
            </a:r>
          </a:p>
          <a:p>
            <a:r>
              <a:rPr lang="en-GB" sz="2400" dirty="0">
                <a:cs typeface="Arial" panose="020B0604020202020204" pitchFamily="34" charset="0"/>
              </a:rPr>
              <a:t>What are the consequences of this usage?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2000" dirty="0">
                <a:latin typeface="+mn-lt"/>
                <a:cs typeface="Arial" panose="020B0604020202020204" pitchFamily="34" charset="0"/>
              </a:rPr>
              <a:t>Legitimize misinformation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2000" dirty="0">
                <a:latin typeface="+mn-lt"/>
                <a:cs typeface="Arial" panose="020B0604020202020204" pitchFamily="34" charset="0"/>
              </a:rPr>
              <a:t>Delegitimize information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2000" dirty="0">
                <a:latin typeface="+mn-lt"/>
                <a:cs typeface="Arial" panose="020B0604020202020204" pitchFamily="34" charset="0"/>
              </a:rPr>
              <a:t>Misrepresentation of individuals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2000" dirty="0">
                <a:latin typeface="+mn-lt"/>
                <a:cs typeface="Arial" panose="020B0604020202020204" pitchFamily="34" charset="0"/>
              </a:rPr>
              <a:t>Effects on public opinion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2000" b="0" dirty="0">
                <a:latin typeface="+mn-lt"/>
                <a:cs typeface="Arial" panose="020B0604020202020204" pitchFamily="34" charset="0"/>
              </a:rPr>
              <a:t>Tools for coercion</a:t>
            </a:r>
            <a:r>
              <a:rPr lang="en-GB" sz="2000" dirty="0">
                <a:latin typeface="+mn-lt"/>
                <a:cs typeface="Arial" panose="020B0604020202020204" pitchFamily="34" charset="0"/>
              </a:rPr>
              <a:t>, </a:t>
            </a:r>
            <a:r>
              <a:rPr lang="en-GB" sz="2000" b="0" dirty="0">
                <a:latin typeface="+mn-lt"/>
                <a:cs typeface="Arial" panose="020B0604020202020204" pitchFamily="34" charset="0"/>
              </a:rPr>
              <a:t>blackmail, etc.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GB" sz="2000" dirty="0">
              <a:latin typeface="+mn-lt"/>
              <a:cs typeface="Arial" panose="020B0604020202020204" pitchFamily="34" charset="0"/>
            </a:endParaRPr>
          </a:p>
          <a:p>
            <a:endParaRPr lang="en-GB" sz="2800" b="0" dirty="0"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56659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EA4DB-D5DF-7230-F55F-8CD7BFA29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314632"/>
            <a:ext cx="10353762" cy="1049594"/>
          </a:xfrm>
        </p:spPr>
        <p:txBody>
          <a:bodyPr/>
          <a:lstStyle/>
          <a:p>
            <a:r>
              <a:rPr lang="en-GB" sz="4000" dirty="0">
                <a:cs typeface="Arial" panose="020B0604020202020204" pitchFamily="34" charset="0"/>
              </a:rPr>
              <a:t>Deepfakes: Images &amp; Videos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F2E5-9F48-18E2-142F-458EBFB29A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9119" y="1467466"/>
            <a:ext cx="10353762" cy="4154128"/>
          </a:xfrm>
        </p:spPr>
        <p:txBody>
          <a:bodyPr>
            <a:normAutofit/>
          </a:bodyPr>
          <a:lstStyle/>
          <a:p>
            <a:pPr indent="-342900"/>
            <a:r>
              <a:rPr lang="en-GB" sz="2400" b="0" dirty="0">
                <a:latin typeface="+mn-lt"/>
                <a:cs typeface="Arial"/>
                <a:hlinkClick r:id="rId3"/>
              </a:rPr>
              <a:t>ROOP Unleashed (2023)</a:t>
            </a:r>
            <a:r>
              <a:rPr lang="en-GB" sz="2400" b="0" dirty="0">
                <a:latin typeface="+mn-lt"/>
                <a:cs typeface="Arial"/>
              </a:rPr>
              <a:t> </a:t>
            </a:r>
            <a:r>
              <a:rPr lang="en-GB" sz="2400" b="0" baseline="-25000" dirty="0">
                <a:latin typeface="+mn-lt"/>
                <a:cs typeface="Arial"/>
              </a:rPr>
              <a:t>[15]</a:t>
            </a:r>
            <a:endParaRPr lang="en-GB" sz="2400" b="0" baseline="-25000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  <a:latin typeface="+mn-lt"/>
              <a:cs typeface="Arial"/>
            </a:endParaRPr>
          </a:p>
          <a:p>
            <a:pPr indent="-305435"/>
            <a:r>
              <a:rPr lang="en-GB" sz="2400" b="0" dirty="0">
                <a:latin typeface="+mn-lt"/>
                <a:cs typeface="Arial"/>
              </a:rPr>
              <a:t>Nowadays, deepfakes are easy to create!</a:t>
            </a:r>
            <a:endParaRPr lang="en-GB" sz="2400" b="0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  <a:latin typeface="+mn-lt"/>
              <a:cs typeface="Arial"/>
            </a:endParaRPr>
          </a:p>
          <a:p>
            <a:pPr marL="719455" lvl="1" indent="-269875">
              <a:buFont typeface="Arial" panose="020B0604020202020204" pitchFamily="34" charset="0"/>
              <a:buChar char="•"/>
            </a:pPr>
            <a:r>
              <a:rPr lang="en-GB" sz="2400" b="0" dirty="0">
                <a:latin typeface="+mn-lt"/>
                <a:cs typeface="Arial" panose="020B0604020202020204" pitchFamily="34" charset="0"/>
              </a:rPr>
              <a:t>Deepfake tools are more accessible than ever.</a:t>
            </a:r>
            <a:endParaRPr lang="en-GB" sz="2400" b="0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  <a:latin typeface="+mn-lt"/>
              <a:cs typeface="Arial" panose="020B0604020202020204" pitchFamily="34" charset="0"/>
            </a:endParaRPr>
          </a:p>
          <a:p>
            <a:pPr marL="1025525" lvl="2" indent="-215900">
              <a:buFont typeface="Arial" panose="020B0604020202020204" pitchFamily="34" charset="0"/>
              <a:buChar char="•"/>
            </a:pPr>
            <a:r>
              <a:rPr lang="en-GB" sz="2200" dirty="0">
                <a:cs typeface="Arial"/>
                <a:hlinkClick r:id="rId4"/>
              </a:rPr>
              <a:t>Some are for fun</a:t>
            </a:r>
            <a:r>
              <a:rPr lang="en-GB" sz="2200" dirty="0">
                <a:cs typeface="Arial"/>
              </a:rPr>
              <a:t>, </a:t>
            </a:r>
            <a:r>
              <a:rPr lang="en-GB" sz="2200" dirty="0">
                <a:cs typeface="Arial"/>
                <a:hlinkClick r:id="rId5"/>
              </a:rPr>
              <a:t>some are for "research"</a:t>
            </a:r>
            <a:r>
              <a:rPr lang="en-GB" sz="2200" dirty="0">
                <a:cs typeface="Arial"/>
              </a:rPr>
              <a:t> (and work extremely well…)</a:t>
            </a:r>
            <a:endParaRPr lang="en-GB" sz="2200" b="0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  <a:latin typeface="+mn-lt"/>
              <a:cs typeface="Arial"/>
            </a:endParaRPr>
          </a:p>
          <a:p>
            <a:pPr marL="719455" lvl="1" indent="-269875">
              <a:buFont typeface="Arial" panose="020B0604020202020204" pitchFamily="34" charset="0"/>
              <a:buChar char="•"/>
            </a:pPr>
            <a:r>
              <a:rPr lang="en-GB" sz="2400" dirty="0">
                <a:latin typeface="+mn-lt"/>
                <a:cs typeface="Arial" panose="020B0604020202020204" pitchFamily="34" charset="0"/>
              </a:rPr>
              <a:t>Resource and expertise limitations are becoming irrelevant.</a:t>
            </a:r>
            <a:endParaRPr lang="en-GB" sz="2400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  <a:latin typeface="+mn-lt"/>
              <a:cs typeface="Arial" panose="020B0604020202020204" pitchFamily="34" charset="0"/>
            </a:endParaRPr>
          </a:p>
          <a:p>
            <a:pPr indent="-305435"/>
            <a:r>
              <a:rPr lang="en-GB" sz="2400" b="0" dirty="0">
                <a:latin typeface="+mn-lt"/>
                <a:cs typeface="Arial" panose="020B0604020202020204" pitchFamily="34" charset="0"/>
              </a:rPr>
              <a:t>Human detection of deepfakes is becoming increasingly difficult.	</a:t>
            </a:r>
            <a:endParaRPr lang="en-GB" sz="2400" b="0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28231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EA4DB-D5DF-7230-F55F-8CD7BFA29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314632"/>
            <a:ext cx="10353762" cy="1049594"/>
          </a:xfrm>
        </p:spPr>
        <p:txBody>
          <a:bodyPr/>
          <a:lstStyle/>
          <a:p>
            <a:r>
              <a:rPr lang="en-GB" sz="4000" dirty="0">
                <a:cs typeface="Arial" panose="020B0604020202020204" pitchFamily="34" charset="0"/>
              </a:rPr>
              <a:t>Deepfakes: Detection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F2E5-9F48-18E2-142F-458EBFB29A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9119" y="1467466"/>
            <a:ext cx="10353762" cy="4154128"/>
          </a:xfrm>
        </p:spPr>
        <p:txBody>
          <a:bodyPr>
            <a:normAutofit/>
          </a:bodyPr>
          <a:lstStyle/>
          <a:p>
            <a:r>
              <a:rPr lang="en-GB" sz="2400" b="0" dirty="0">
                <a:latin typeface="+mn-lt"/>
                <a:cs typeface="Arial" panose="020B0604020202020204" pitchFamily="34" charset="0"/>
              </a:rPr>
              <a:t>Train an AI model to try detect features that suggest the media is </a:t>
            </a:r>
            <a:r>
              <a:rPr lang="en-GB" sz="2400" b="0" dirty="0" err="1">
                <a:latin typeface="+mn-lt"/>
                <a:cs typeface="Arial" panose="020B0604020202020204" pitchFamily="34" charset="0"/>
              </a:rPr>
              <a:t>deepfaked</a:t>
            </a:r>
            <a:r>
              <a:rPr lang="en-GB" sz="2400" b="0" dirty="0">
                <a:latin typeface="+mn-lt"/>
                <a:cs typeface="Arial" panose="020B0604020202020204" pitchFamily="34" charset="0"/>
              </a:rPr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15FF3D-F5A1-2C3B-CF31-205C69B1FE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0385"/>
          <a:stretch/>
        </p:blipFill>
        <p:spPr>
          <a:xfrm>
            <a:off x="1781581" y="2011449"/>
            <a:ext cx="8628837" cy="445817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58E3DE7-7245-5042-A30A-BA7906771358}"/>
              </a:ext>
            </a:extLst>
          </p:cNvPr>
          <p:cNvSpPr/>
          <p:nvPr/>
        </p:nvSpPr>
        <p:spPr>
          <a:xfrm>
            <a:off x="2975897" y="2019575"/>
            <a:ext cx="2105010" cy="4450051"/>
          </a:xfrm>
          <a:prstGeom prst="rect">
            <a:avLst/>
          </a:prstGeom>
          <a:noFill/>
          <a:ln w="317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C4BE0B-F2A4-39BB-D7A2-C476FC2F6D9B}"/>
              </a:ext>
            </a:extLst>
          </p:cNvPr>
          <p:cNvSpPr txBox="1"/>
          <p:nvPr/>
        </p:nvSpPr>
        <p:spPr>
          <a:xfrm>
            <a:off x="10459210" y="6226493"/>
            <a:ext cx="5309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2">
                    <a:lumMod val="90000"/>
                  </a:schemeClr>
                </a:solidFill>
              </a:rPr>
              <a:t>[12]</a:t>
            </a:r>
          </a:p>
        </p:txBody>
      </p:sp>
    </p:spTree>
    <p:extLst>
      <p:ext uri="{BB962C8B-B14F-4D97-AF65-F5344CB8AC3E}">
        <p14:creationId xmlns:p14="http://schemas.microsoft.com/office/powerpoint/2010/main" val="4315327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70EE2-6C36-3D4B-BDC8-A75F9ECFC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Artificial Intelligence? Machine Learning?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B68CA2A-A54A-5025-F2A4-138F046B8F43}"/>
              </a:ext>
            </a:extLst>
          </p:cNvPr>
          <p:cNvSpPr/>
          <p:nvPr/>
        </p:nvSpPr>
        <p:spPr>
          <a:xfrm>
            <a:off x="578876" y="1866900"/>
            <a:ext cx="5511800" cy="4381500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69C4C07-B4B9-0208-C8A6-697DF18C9B6F}"/>
              </a:ext>
            </a:extLst>
          </p:cNvPr>
          <p:cNvSpPr/>
          <p:nvPr/>
        </p:nvSpPr>
        <p:spPr>
          <a:xfrm>
            <a:off x="1077864" y="3124200"/>
            <a:ext cx="4513824" cy="2971800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502846-A376-8452-71AA-EB4C585A39C3}"/>
              </a:ext>
            </a:extLst>
          </p:cNvPr>
          <p:cNvSpPr txBox="1"/>
          <p:nvPr/>
        </p:nvSpPr>
        <p:spPr>
          <a:xfrm>
            <a:off x="2140976" y="2047785"/>
            <a:ext cx="2387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Artificial Intelligence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1155EE-28CE-4C2E-6A71-E2CBBA80F5A5}"/>
              </a:ext>
            </a:extLst>
          </p:cNvPr>
          <p:cNvSpPr txBox="1"/>
          <p:nvPr/>
        </p:nvSpPr>
        <p:spPr>
          <a:xfrm>
            <a:off x="2140976" y="3365152"/>
            <a:ext cx="2387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Machine Learning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2036198C-7926-E41A-4458-86CF8A4BA001}"/>
              </a:ext>
            </a:extLst>
          </p:cNvPr>
          <p:cNvSpPr/>
          <p:nvPr/>
        </p:nvSpPr>
        <p:spPr>
          <a:xfrm>
            <a:off x="1575008" y="4309417"/>
            <a:ext cx="3519536" cy="1549400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094C12-F53E-A148-7EE2-A2D226D1CFB7}"/>
              </a:ext>
            </a:extLst>
          </p:cNvPr>
          <p:cNvSpPr txBox="1"/>
          <p:nvPr/>
        </p:nvSpPr>
        <p:spPr>
          <a:xfrm>
            <a:off x="2140976" y="4581945"/>
            <a:ext cx="2387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Deep Learning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E57A797-FB74-CEE4-C7E7-717B89F55915}"/>
              </a:ext>
            </a:extLst>
          </p:cNvPr>
          <p:cNvSpPr txBox="1"/>
          <p:nvPr/>
        </p:nvSpPr>
        <p:spPr>
          <a:xfrm>
            <a:off x="6723624" y="1866900"/>
            <a:ext cx="487885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Artificial Intelligence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400" dirty="0"/>
              <a:t>The theory and development of computer systems able to perform tasks normally requiring human intelligence;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400" dirty="0"/>
              <a:t>E</a:t>
            </a:r>
            <a:r>
              <a:rPr lang="en-AU" sz="2400" i="0" dirty="0">
                <a:effectLst/>
              </a:rPr>
              <a:t>nabling a machine or system to sense, reason, act, or adapt like a human being.</a:t>
            </a:r>
          </a:p>
        </p:txBody>
      </p:sp>
    </p:spTree>
    <p:extLst>
      <p:ext uri="{BB962C8B-B14F-4D97-AF65-F5344CB8AC3E}">
        <p14:creationId xmlns:p14="http://schemas.microsoft.com/office/powerpoint/2010/main" val="38443950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EA4DB-D5DF-7230-F55F-8CD7BFA29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314632"/>
            <a:ext cx="10353762" cy="1049594"/>
          </a:xfrm>
        </p:spPr>
        <p:txBody>
          <a:bodyPr/>
          <a:lstStyle/>
          <a:p>
            <a:r>
              <a:rPr lang="en-GB" sz="4000">
                <a:cs typeface="Arial" panose="020B0604020202020204" pitchFamily="34" charset="0"/>
              </a:rPr>
              <a:t>Deepfakes: Detection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F2E5-9F48-18E2-142F-458EBFB29A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9119" y="1467466"/>
            <a:ext cx="10353762" cy="4154128"/>
          </a:xfrm>
        </p:spPr>
        <p:txBody>
          <a:bodyPr>
            <a:normAutofit/>
          </a:bodyPr>
          <a:lstStyle/>
          <a:p>
            <a:r>
              <a:rPr lang="en-AU" sz="2400" i="1" dirty="0">
                <a:effectLst/>
              </a:rPr>
              <a:t>Identifying Deepfakes By Extracting Pulse Signals (2020)</a:t>
            </a:r>
            <a:r>
              <a:rPr lang="en-AU" sz="2400" b="1" dirty="0">
                <a:effectLst/>
              </a:rPr>
              <a:t> – R. Hodgson, UWA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AU" sz="2400" dirty="0">
                <a:cs typeface="Arial" panose="020B0604020202020204" pitchFamily="34" charset="0"/>
              </a:rPr>
              <a:t>Deepfake detection using photoplethysmography </a:t>
            </a:r>
            <a:endParaRPr lang="en-GB" sz="2400" b="0" dirty="0">
              <a:latin typeface="+mn-lt"/>
              <a:cs typeface="Arial" panose="020B0604020202020204" pitchFamily="34" charset="0"/>
            </a:endParaRPr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0C864620-C45B-4F34-51E6-1838B6BA90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1466" y="2890158"/>
            <a:ext cx="6449067" cy="338576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7F2FB2D-D9F6-CEA6-0AFD-821CD45AA2B3}"/>
              </a:ext>
            </a:extLst>
          </p:cNvPr>
          <p:cNvSpPr txBox="1"/>
          <p:nvPr/>
        </p:nvSpPr>
        <p:spPr>
          <a:xfrm>
            <a:off x="9391298" y="6072604"/>
            <a:ext cx="5309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2">
                    <a:lumMod val="90000"/>
                  </a:schemeClr>
                </a:solidFill>
              </a:rPr>
              <a:t>[13]</a:t>
            </a:r>
          </a:p>
        </p:txBody>
      </p:sp>
    </p:spTree>
    <p:extLst>
      <p:ext uri="{BB962C8B-B14F-4D97-AF65-F5344CB8AC3E}">
        <p14:creationId xmlns:p14="http://schemas.microsoft.com/office/powerpoint/2010/main" val="9568419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EA4DB-D5DF-7230-F55F-8CD7BFA29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314632"/>
            <a:ext cx="10353762" cy="1049594"/>
          </a:xfrm>
        </p:spPr>
        <p:txBody>
          <a:bodyPr/>
          <a:lstStyle/>
          <a:p>
            <a:r>
              <a:rPr lang="en-GB" sz="4000">
                <a:cs typeface="Arial" panose="020B0604020202020204" pitchFamily="34" charset="0"/>
              </a:rPr>
              <a:t>Deepfakes: Detection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F2E5-9F48-18E2-142F-458EBFB29A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9119" y="1467466"/>
            <a:ext cx="10353762" cy="4154128"/>
          </a:xfrm>
        </p:spPr>
        <p:txBody>
          <a:bodyPr>
            <a:normAutofit/>
          </a:bodyPr>
          <a:lstStyle/>
          <a:p>
            <a:r>
              <a:rPr lang="en-AU" sz="2400" i="1" dirty="0">
                <a:effectLst/>
              </a:rPr>
              <a:t>Identifying Deepfakes By Extracting Pulse Signals (2020) </a:t>
            </a:r>
            <a:r>
              <a:rPr lang="en-AU" sz="2400" b="1" dirty="0">
                <a:effectLst/>
              </a:rPr>
              <a:t>– R. Hodgson, UWA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AU" sz="2400" dirty="0">
                <a:cs typeface="Arial" panose="020B0604020202020204" pitchFamily="34" charset="0"/>
              </a:rPr>
              <a:t>Deepfake detection using photoplethysmography </a:t>
            </a:r>
            <a:endParaRPr lang="en-GB" sz="2400" b="0" dirty="0"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D62B87-6464-E678-0493-6319C8AE19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630" y="3041650"/>
            <a:ext cx="10766739" cy="3178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5877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EA4DB-D5DF-7230-F55F-8CD7BFA29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314632"/>
            <a:ext cx="10353762" cy="1049594"/>
          </a:xfrm>
        </p:spPr>
        <p:txBody>
          <a:bodyPr/>
          <a:lstStyle/>
          <a:p>
            <a:r>
              <a:rPr lang="en-GB" sz="4000" dirty="0">
                <a:cs typeface="Arial" panose="020B0604020202020204" pitchFamily="34" charset="0"/>
              </a:rPr>
              <a:t>Rumour Detection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F2E5-9F48-18E2-142F-458EBFB29A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9119" y="1467466"/>
            <a:ext cx="10353762" cy="4154128"/>
          </a:xfrm>
        </p:spPr>
        <p:txBody>
          <a:bodyPr>
            <a:normAutofit/>
          </a:bodyPr>
          <a:lstStyle/>
          <a:p>
            <a:r>
              <a:rPr lang="en-GB" sz="2400" b="0" dirty="0">
                <a:latin typeface="+mn-lt"/>
                <a:cs typeface="Arial" panose="020B0604020202020204" pitchFamily="34" charset="0"/>
              </a:rPr>
              <a:t>Rumours: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AU" sz="2000" dirty="0">
                <a:latin typeface="+mn-lt"/>
                <a:cs typeface="Arial" panose="020B0604020202020204" pitchFamily="34" charset="0"/>
              </a:rPr>
              <a:t>U</a:t>
            </a:r>
            <a:r>
              <a:rPr lang="en-AU" sz="2000" b="0" dirty="0">
                <a:latin typeface="+mn-lt"/>
                <a:cs typeface="Arial" panose="020B0604020202020204" pitchFamily="34" charset="0"/>
              </a:rPr>
              <a:t>nverified pieces of information, reporting uncertain or doubtful truth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AU" sz="2000" dirty="0">
                <a:latin typeface="+mn-lt"/>
                <a:cs typeface="Arial" panose="020B0604020202020204" pitchFamily="34" charset="0"/>
              </a:rPr>
              <a:t>Rumours can have damaging consequences to social, economic, political structures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AU" sz="2000" b="0" dirty="0">
                <a:cs typeface="Arial" panose="020B0604020202020204" pitchFamily="34" charset="0"/>
              </a:rPr>
              <a:t>201</a:t>
            </a:r>
            <a:r>
              <a:rPr lang="en-AU" sz="2000" dirty="0">
                <a:cs typeface="Arial" panose="020B0604020202020204" pitchFamily="34" charset="0"/>
              </a:rPr>
              <a:t>3: Post from hacked news account causes US stock market crash</a:t>
            </a:r>
            <a:endParaRPr lang="en-AU" sz="2000" b="0" dirty="0">
              <a:latin typeface="+mn-lt"/>
              <a:cs typeface="Arial" panose="020B0604020202020204" pitchFamily="34" charset="0"/>
            </a:endParaRPr>
          </a:p>
          <a:p>
            <a:pPr marL="457200" lvl="1" indent="0">
              <a:buNone/>
            </a:pPr>
            <a:endParaRPr lang="en-GB" sz="2000" dirty="0">
              <a:latin typeface="+mn-lt"/>
              <a:cs typeface="Arial" panose="020B0604020202020204" pitchFamily="34" charset="0"/>
            </a:endParaRPr>
          </a:p>
          <a:p>
            <a:pPr marL="457200" lvl="1" indent="0">
              <a:buNone/>
            </a:pPr>
            <a:endParaRPr lang="en-GB" sz="2000" dirty="0">
              <a:latin typeface="+mn-lt"/>
              <a:cs typeface="Arial" panose="020B0604020202020204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GB" sz="2000" b="0" dirty="0">
              <a:latin typeface="+mn-lt"/>
              <a:cs typeface="Arial" panose="020B0604020202020204" pitchFamily="34" charset="0"/>
            </a:endParaRPr>
          </a:p>
        </p:txBody>
      </p:sp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2103E3C9-7898-BC7A-91FC-7A0F3941A8C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119" y="3527239"/>
            <a:ext cx="4434499" cy="2954726"/>
          </a:xfrm>
          <a:prstGeom prst="rect">
            <a:avLst/>
          </a:prstGeom>
          <a:ln w="19050">
            <a:solidFill>
              <a:schemeClr val="accent1">
                <a:shade val="50000"/>
              </a:schemeClr>
            </a:solidFill>
          </a:ln>
        </p:spPr>
      </p:pic>
      <p:pic>
        <p:nvPicPr>
          <p:cNvPr id="5" name="Picture 4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8875A304-6A7F-4430-5FB4-8BE8F9DA16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9036" y="3700683"/>
            <a:ext cx="6084956" cy="26078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26494E6-3D95-9F5C-A735-241B6D7FFC2F}"/>
              </a:ext>
            </a:extLst>
          </p:cNvPr>
          <p:cNvSpPr txBox="1"/>
          <p:nvPr/>
        </p:nvSpPr>
        <p:spPr>
          <a:xfrm>
            <a:off x="11661085" y="6072604"/>
            <a:ext cx="5309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2">
                    <a:lumMod val="90000"/>
                  </a:schemeClr>
                </a:solidFill>
              </a:rPr>
              <a:t>[13]</a:t>
            </a:r>
          </a:p>
        </p:txBody>
      </p:sp>
    </p:spTree>
    <p:extLst>
      <p:ext uri="{BB962C8B-B14F-4D97-AF65-F5344CB8AC3E}">
        <p14:creationId xmlns:p14="http://schemas.microsoft.com/office/powerpoint/2010/main" val="21320224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EA4DB-D5DF-7230-F55F-8CD7BFA29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536882"/>
            <a:ext cx="10353762" cy="1049594"/>
          </a:xfrm>
        </p:spPr>
        <p:txBody>
          <a:bodyPr/>
          <a:lstStyle/>
          <a:p>
            <a:r>
              <a:rPr lang="en-GB" sz="4000" dirty="0">
                <a:cs typeface="Arial" panose="020B0604020202020204" pitchFamily="34" charset="0"/>
              </a:rPr>
              <a:t>Rumour Detection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F2E5-9F48-18E2-142F-458EBFB29A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9119" y="1765117"/>
            <a:ext cx="10353762" cy="4154128"/>
          </a:xfrm>
        </p:spPr>
        <p:txBody>
          <a:bodyPr>
            <a:normAutofit/>
          </a:bodyPr>
          <a:lstStyle/>
          <a:p>
            <a:r>
              <a:rPr lang="en-GB" sz="2400" b="0" dirty="0">
                <a:latin typeface="+mn-lt"/>
                <a:cs typeface="Arial" panose="020B0604020202020204" pitchFamily="34" charset="0"/>
              </a:rPr>
              <a:t>Rumour Detection: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AU" sz="2000" dirty="0">
                <a:latin typeface="+mn-lt"/>
                <a:cs typeface="Arial" panose="020B0604020202020204" pitchFamily="34" charset="0"/>
              </a:rPr>
              <a:t>Determining the veracity value of a rumour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AU" sz="2000" dirty="0">
                <a:latin typeface="+mn-lt"/>
                <a:cs typeface="Arial" panose="020B0604020202020204" pitchFamily="34" charset="0"/>
              </a:rPr>
              <a:t>Automate the process via AI methods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AU" sz="2000" dirty="0">
                <a:latin typeface="+mn-lt"/>
                <a:cs typeface="Arial" panose="020B0604020202020204" pitchFamily="34" charset="0"/>
              </a:rPr>
              <a:t>Feed rumour and non-rumour data into AI models </a:t>
            </a:r>
            <a:r>
              <a:rPr lang="en-AU" sz="2000" dirty="0"/>
              <a:t>→</a:t>
            </a:r>
            <a:r>
              <a:rPr lang="en-AU" sz="2000" dirty="0">
                <a:latin typeface="+mn-lt"/>
                <a:cs typeface="Arial" panose="020B0604020202020204" pitchFamily="34" charset="0"/>
              </a:rPr>
              <a:t> try to learn rumour representations from text and other metadata</a:t>
            </a:r>
          </a:p>
        </p:txBody>
      </p:sp>
    </p:spTree>
    <p:extLst>
      <p:ext uri="{BB962C8B-B14F-4D97-AF65-F5344CB8AC3E}">
        <p14:creationId xmlns:p14="http://schemas.microsoft.com/office/powerpoint/2010/main" val="3412333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EA4DB-D5DF-7230-F55F-8CD7BFA29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314632"/>
            <a:ext cx="10353762" cy="1049594"/>
          </a:xfrm>
        </p:spPr>
        <p:txBody>
          <a:bodyPr/>
          <a:lstStyle/>
          <a:p>
            <a:r>
              <a:rPr lang="en-GB" sz="4000" dirty="0">
                <a:cs typeface="Arial" panose="020B0604020202020204" pitchFamily="34" charset="0"/>
              </a:rPr>
              <a:t>Rumour Detection: Limitations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F2E5-9F48-18E2-142F-458EBFB29A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9119" y="1467466"/>
            <a:ext cx="10353762" cy="4154128"/>
          </a:xfrm>
        </p:spPr>
        <p:txBody>
          <a:bodyPr>
            <a:normAutofit/>
          </a:bodyPr>
          <a:lstStyle/>
          <a:p>
            <a:pPr marL="494100" indent="-457200">
              <a:buFont typeface="+mj-lt"/>
              <a:buAutoNum type="arabicPeriod"/>
            </a:pPr>
            <a:r>
              <a:rPr lang="en-AU" sz="2400" dirty="0">
                <a:cs typeface="Arial" panose="020B0604020202020204" pitchFamily="34" charset="0"/>
              </a:rPr>
              <a:t>Training AI models</a:t>
            </a:r>
            <a:r>
              <a:rPr lang="en-AU" sz="2400" b="0" dirty="0">
                <a:latin typeface="+mn-lt"/>
                <a:cs typeface="Arial" panose="020B0604020202020204" pitchFamily="34" charset="0"/>
              </a:rPr>
              <a:t> requires large amounts of data​</a:t>
            </a:r>
          </a:p>
          <a:p>
            <a:pPr marL="494100" indent="-457200">
              <a:buFont typeface="+mj-lt"/>
              <a:buAutoNum type="arabicPeriod"/>
            </a:pPr>
            <a:r>
              <a:rPr lang="en-AU" sz="2400" b="0" dirty="0">
                <a:latin typeface="+mn-lt"/>
                <a:cs typeface="Arial" panose="020B0604020202020204" pitchFamily="34" charset="0"/>
              </a:rPr>
              <a:t>Getting labelled data is challenging​</a:t>
            </a:r>
          </a:p>
          <a:p>
            <a:pPr marL="494100" indent="-457200">
              <a:buFont typeface="+mj-lt"/>
              <a:buAutoNum type="arabicPeriod"/>
            </a:pPr>
            <a:r>
              <a:rPr lang="en-AU" sz="2400" b="0" dirty="0">
                <a:latin typeface="+mn-lt"/>
                <a:cs typeface="Arial" panose="020B0604020202020204" pitchFamily="34" charset="0"/>
              </a:rPr>
              <a:t>AI-based rumour detection suffers over new, unseen rumours (out-of-domain contexts)</a:t>
            </a:r>
          </a:p>
          <a:p>
            <a:pPr marL="494100" indent="-457200">
              <a:buFont typeface="+mj-lt"/>
              <a:buAutoNum type="arabicPeriod"/>
            </a:pPr>
            <a:endParaRPr lang="en-AU" sz="2400" dirty="0">
              <a:cs typeface="Arial" panose="020B0604020202020204" pitchFamily="34" charset="0"/>
            </a:endParaRPr>
          </a:p>
          <a:p>
            <a:r>
              <a:rPr lang="en-AU" sz="2400" dirty="0">
                <a:latin typeface="+mn-lt"/>
                <a:cs typeface="Arial" panose="020B0604020202020204" pitchFamily="34" charset="0"/>
              </a:rPr>
              <a:t>How can we get labelled data more effectively and efficiently?</a:t>
            </a:r>
          </a:p>
          <a:p>
            <a:r>
              <a:rPr lang="en-AU" sz="2400" dirty="0">
                <a:latin typeface="+mn-lt"/>
                <a:cs typeface="Arial" panose="020B0604020202020204" pitchFamily="34" charset="0"/>
              </a:rPr>
              <a:t>How can we make better models that are agnostic to emerging events?</a:t>
            </a:r>
            <a:endParaRPr lang="en-GB" sz="2400" dirty="0">
              <a:latin typeface="+mn-lt"/>
              <a:cs typeface="Arial" panose="020B0604020202020204" pitchFamily="34" charset="0"/>
            </a:endParaRPr>
          </a:p>
          <a:p>
            <a:pPr marL="457200" lvl="1" indent="0">
              <a:buNone/>
            </a:pPr>
            <a:endParaRPr lang="en-GB" sz="2400" dirty="0">
              <a:latin typeface="+mn-lt"/>
              <a:cs typeface="Arial" panose="020B0604020202020204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GB" sz="2400" b="0" dirty="0"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98825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EA4DB-D5DF-7230-F55F-8CD7BFA29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314632"/>
            <a:ext cx="10353762" cy="1049594"/>
          </a:xfrm>
        </p:spPr>
        <p:txBody>
          <a:bodyPr/>
          <a:lstStyle/>
          <a:p>
            <a:r>
              <a:rPr lang="en-GB" sz="4000" dirty="0">
                <a:cs typeface="Arial" panose="020B0604020202020204" pitchFamily="34" charset="0"/>
              </a:rPr>
              <a:t>Rumour Generation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F2E5-9F48-18E2-142F-458EBFB29A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9119" y="1467466"/>
            <a:ext cx="10353762" cy="4154128"/>
          </a:xfrm>
        </p:spPr>
        <p:txBody>
          <a:bodyPr>
            <a:normAutofit/>
          </a:bodyPr>
          <a:lstStyle/>
          <a:p>
            <a:pPr indent="-305435"/>
            <a:r>
              <a:rPr lang="en-AU" sz="2400" dirty="0">
                <a:latin typeface="+mn-lt"/>
                <a:cs typeface="Arial" panose="020B0604020202020204" pitchFamily="34" charset="0"/>
              </a:rPr>
              <a:t>Propose the Rumour Generator</a:t>
            </a:r>
            <a:endParaRPr lang="en-US" dirty="0"/>
          </a:p>
          <a:p>
            <a:pPr marL="719455" lvl="1" indent="-269875"/>
            <a:r>
              <a:rPr lang="en-AU" sz="2000" dirty="0">
                <a:latin typeface="+mn-lt"/>
                <a:cs typeface="Arial" panose="020B0604020202020204" pitchFamily="34" charset="0"/>
              </a:rPr>
              <a:t>Force current detection to learn stronger representations</a:t>
            </a:r>
            <a:endParaRPr lang="en-AU" sz="2000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  <a:latin typeface="+mn-lt"/>
              <a:cs typeface="Arial" panose="020B0604020202020204" pitchFamily="34" charset="0"/>
            </a:endParaRPr>
          </a:p>
          <a:p>
            <a:pPr marL="719455" lvl="1" indent="-269875"/>
            <a:r>
              <a:rPr lang="en-AU" sz="2000" dirty="0">
                <a:latin typeface="+mn-lt"/>
                <a:cs typeface="Arial" panose="020B0604020202020204" pitchFamily="34" charset="0"/>
              </a:rPr>
              <a:t>Help pre-empt events</a:t>
            </a:r>
            <a:endParaRPr lang="en-AU" sz="2000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  <a:latin typeface="+mn-lt"/>
              <a:cs typeface="Arial" panose="020B0604020202020204" pitchFamily="34" charset="0"/>
            </a:endParaRPr>
          </a:p>
          <a:p>
            <a:pPr marL="719455" lvl="1" indent="-269875"/>
            <a:r>
              <a:rPr lang="en-AU" sz="2000" dirty="0">
                <a:latin typeface="+mn-lt"/>
                <a:cs typeface="Arial" panose="020B0604020202020204" pitchFamily="34" charset="0"/>
              </a:rPr>
              <a:t>Augment datasets</a:t>
            </a:r>
            <a:endParaRPr lang="en-AU" sz="2800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  <a:latin typeface="+mn-lt"/>
              <a:cs typeface="Arial" panose="020B0604020202020204" pitchFamily="34" charset="0"/>
            </a:endParaRPr>
          </a:p>
          <a:p>
            <a:pPr indent="-305435"/>
            <a:r>
              <a:rPr lang="en-AU" sz="2400" b="0" i="1" dirty="0">
                <a:latin typeface="+mn-lt"/>
                <a:cs typeface="Arial" panose="020B0604020202020204" pitchFamily="34" charset="0"/>
              </a:rPr>
              <a:t>ARGH!: </a:t>
            </a:r>
            <a:r>
              <a:rPr lang="en-AU" sz="2400" b="0" i="1" u="sng" dirty="0">
                <a:latin typeface="+mn-lt"/>
                <a:cs typeface="Arial" panose="020B0604020202020204" pitchFamily="34" charset="0"/>
              </a:rPr>
              <a:t>A</a:t>
            </a:r>
            <a:r>
              <a:rPr lang="en-AU" sz="2400" b="0" i="1" dirty="0">
                <a:latin typeface="+mn-lt"/>
                <a:cs typeface="Arial" panose="020B0604020202020204" pitchFamily="34" charset="0"/>
              </a:rPr>
              <a:t>utomated </a:t>
            </a:r>
            <a:r>
              <a:rPr lang="en-AU" sz="2400" b="0" i="1" u="sng" dirty="0">
                <a:latin typeface="+mn-lt"/>
                <a:cs typeface="Arial" panose="020B0604020202020204" pitchFamily="34" charset="0"/>
              </a:rPr>
              <a:t>R</a:t>
            </a:r>
            <a:r>
              <a:rPr lang="en-AU" sz="2400" b="0" i="1" dirty="0">
                <a:latin typeface="+mn-lt"/>
                <a:cs typeface="Arial" panose="020B0604020202020204" pitchFamily="34" charset="0"/>
              </a:rPr>
              <a:t>umour </a:t>
            </a:r>
            <a:r>
              <a:rPr lang="en-AU" sz="2400" b="0" i="1" u="sng" dirty="0">
                <a:latin typeface="+mn-lt"/>
                <a:cs typeface="Arial" panose="020B0604020202020204" pitchFamily="34" charset="0"/>
              </a:rPr>
              <a:t>G</a:t>
            </a:r>
            <a:r>
              <a:rPr lang="en-AU" sz="2400" b="0" i="1" dirty="0">
                <a:latin typeface="+mn-lt"/>
                <a:cs typeface="Arial" panose="020B0604020202020204" pitchFamily="34" charset="0"/>
              </a:rPr>
              <a:t>eneration </a:t>
            </a:r>
            <a:r>
              <a:rPr lang="en-AU" sz="2400" b="0" i="1" u="sng" dirty="0">
                <a:latin typeface="+mn-lt"/>
                <a:cs typeface="Arial" panose="020B0604020202020204" pitchFamily="34" charset="0"/>
              </a:rPr>
              <a:t>H</a:t>
            </a:r>
            <a:r>
              <a:rPr lang="en-AU" sz="2400" b="0" i="1" dirty="0">
                <a:latin typeface="+mn-lt"/>
                <a:cs typeface="Arial" panose="020B0604020202020204" pitchFamily="34" charset="0"/>
              </a:rPr>
              <a:t>ub (2021) </a:t>
            </a:r>
            <a:r>
              <a:rPr lang="en-AU" sz="2400" b="0" dirty="0">
                <a:latin typeface="+mn-lt"/>
                <a:cs typeface="Arial" panose="020B0604020202020204" pitchFamily="34" charset="0"/>
              </a:rPr>
              <a:t>– </a:t>
            </a:r>
            <a:br>
              <a:rPr lang="en-AU" sz="2400" b="0" dirty="0">
                <a:latin typeface="+mn-lt"/>
                <a:cs typeface="Arial" panose="020B0604020202020204" pitchFamily="34" charset="0"/>
              </a:rPr>
            </a:br>
            <a:r>
              <a:rPr lang="en-AU" sz="2400" b="0" dirty="0">
                <a:latin typeface="+mn-lt"/>
                <a:cs typeface="Arial" panose="020B0604020202020204" pitchFamily="34" charset="0"/>
              </a:rPr>
              <a:t>L. Huynh, T. Nguyen, J. Goh, J. Hong, H. Kim</a:t>
            </a:r>
            <a:endParaRPr lang="en-AU" sz="2400" b="0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  <a:latin typeface="+mn-lt"/>
              <a:cs typeface="Arial" panose="020B0604020202020204" pitchFamily="34" charset="0"/>
            </a:endParaRPr>
          </a:p>
          <a:p>
            <a:pPr indent="-305435"/>
            <a:r>
              <a:rPr lang="en-AU" sz="2400" b="0" dirty="0">
                <a:latin typeface="+mn-lt"/>
                <a:cs typeface="Arial"/>
                <a:hlinkClick r:id="rId3"/>
              </a:rPr>
              <a:t>ARGH! Demo</a:t>
            </a:r>
            <a:endParaRPr lang="en-AU" sz="2400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  <a:cs typeface="Arial"/>
              <a:hlinkClick r:id="rId3"/>
            </a:endParaRPr>
          </a:p>
          <a:p>
            <a:pPr marL="36830" indent="0">
              <a:buNone/>
            </a:pPr>
            <a:endParaRPr lang="en-AU" sz="2400" b="0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56195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EA4DB-D5DF-7230-F55F-8CD7BFA29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54573"/>
            <a:ext cx="10353762" cy="1049594"/>
          </a:xfrm>
        </p:spPr>
        <p:txBody>
          <a:bodyPr/>
          <a:lstStyle/>
          <a:p>
            <a:r>
              <a:rPr lang="en-GB" sz="4000" dirty="0">
                <a:cs typeface="Arial" panose="020B0604020202020204" pitchFamily="34" charset="0"/>
              </a:rPr>
              <a:t>ARGH!: Experiments</a:t>
            </a:r>
            <a:endParaRPr lang="en-AU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31AF6E3-44C5-9024-9A98-97AB43D515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7497" y="1104167"/>
            <a:ext cx="9085277" cy="396594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B727459-DC71-BEFF-0489-F2AD8E225288}"/>
              </a:ext>
            </a:extLst>
          </p:cNvPr>
          <p:cNvSpPr txBox="1"/>
          <p:nvPr/>
        </p:nvSpPr>
        <p:spPr>
          <a:xfrm>
            <a:off x="3673165" y="5231886"/>
            <a:ext cx="484566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/>
              <a:t>Generated Rumour Evasiveness:​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sz="2800" dirty="0"/>
              <a:t>Real rumours: </a:t>
            </a:r>
            <a:r>
              <a:rPr lang="en-AU" sz="2800" b="1" dirty="0"/>
              <a:t>+18.87% </a:t>
            </a:r>
            <a:r>
              <a:rPr lang="en-AU" sz="2800" dirty="0"/>
              <a:t>​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sz="2800" dirty="0"/>
              <a:t>Non-rumours: </a:t>
            </a:r>
            <a:r>
              <a:rPr lang="en-AU" sz="2800" b="1" dirty="0"/>
              <a:t>+8.69% </a:t>
            </a:r>
          </a:p>
        </p:txBody>
      </p:sp>
    </p:spTree>
    <p:extLst>
      <p:ext uri="{BB962C8B-B14F-4D97-AF65-F5344CB8AC3E}">
        <p14:creationId xmlns:p14="http://schemas.microsoft.com/office/powerpoint/2010/main" val="229466552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EA4DB-D5DF-7230-F55F-8CD7BFA29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314632"/>
            <a:ext cx="10353762" cy="1049594"/>
          </a:xfrm>
        </p:spPr>
        <p:txBody>
          <a:bodyPr/>
          <a:lstStyle/>
          <a:p>
            <a:r>
              <a:rPr lang="en-GB" sz="4000" dirty="0">
                <a:cs typeface="Arial" panose="020B0604020202020204" pitchFamily="34" charset="0"/>
              </a:rPr>
              <a:t>Rumour Generation: Outcomes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F2E5-9F48-18E2-142F-458EBFB29A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9119" y="1364226"/>
            <a:ext cx="10353762" cy="4154128"/>
          </a:xfrm>
        </p:spPr>
        <p:txBody>
          <a:bodyPr>
            <a:normAutofit/>
          </a:bodyPr>
          <a:lstStyle/>
          <a:p>
            <a:r>
              <a:rPr lang="en-AU" sz="2400" b="0" dirty="0">
                <a:latin typeface="+mn-lt"/>
                <a:cs typeface="Arial" panose="020B0604020202020204" pitchFamily="34" charset="0"/>
              </a:rPr>
              <a:t>Bolster rumour detection methods:</a:t>
            </a:r>
          </a:p>
          <a:p>
            <a:pPr lvl="1"/>
            <a:r>
              <a:rPr lang="en-AU" sz="2200" dirty="0">
                <a:cs typeface="Arial" panose="020B0604020202020204" pitchFamily="34" charset="0"/>
              </a:rPr>
              <a:t>Populate more training samples</a:t>
            </a:r>
          </a:p>
          <a:p>
            <a:pPr lvl="1"/>
            <a:r>
              <a:rPr lang="en-AU" sz="2200" b="0" dirty="0">
                <a:latin typeface="+mn-lt"/>
                <a:cs typeface="Arial" panose="020B0604020202020204" pitchFamily="34" charset="0"/>
              </a:rPr>
              <a:t>Produce unseen topic datasets</a:t>
            </a:r>
          </a:p>
          <a:p>
            <a:pPr lvl="1"/>
            <a:r>
              <a:rPr lang="en-AU" sz="2200" dirty="0">
                <a:cs typeface="Arial" panose="020B0604020202020204" pitchFamily="34" charset="0"/>
              </a:rPr>
              <a:t>Models consequently learn a greater range of rumour representations</a:t>
            </a:r>
          </a:p>
          <a:p>
            <a:r>
              <a:rPr lang="en-AU" sz="2400" b="0" dirty="0">
                <a:latin typeface="+mn-lt"/>
                <a:cs typeface="Arial" panose="020B0604020202020204" pitchFamily="34" charset="0"/>
              </a:rPr>
              <a:t>Do the existence of rumour generation frameworks cause concern?</a:t>
            </a:r>
          </a:p>
        </p:txBody>
      </p:sp>
    </p:spTree>
    <p:extLst>
      <p:ext uri="{BB962C8B-B14F-4D97-AF65-F5344CB8AC3E}">
        <p14:creationId xmlns:p14="http://schemas.microsoft.com/office/powerpoint/2010/main" val="277443638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EA4DB-D5DF-7230-F55F-8CD7BFA29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314632"/>
            <a:ext cx="10353762" cy="1049594"/>
          </a:xfrm>
        </p:spPr>
        <p:txBody>
          <a:bodyPr/>
          <a:lstStyle/>
          <a:p>
            <a:r>
              <a:rPr lang="en-GB" sz="4000" dirty="0">
                <a:cs typeface="Arial" panose="020B0604020202020204" pitchFamily="34" charset="0"/>
              </a:rPr>
              <a:t>Rumour Generation: Large Language Models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F2E5-9F48-18E2-142F-458EBFB29A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9119" y="1364226"/>
            <a:ext cx="4926007" cy="4154128"/>
          </a:xfrm>
        </p:spPr>
        <p:txBody>
          <a:bodyPr>
            <a:normAutofit/>
          </a:bodyPr>
          <a:lstStyle/>
          <a:p>
            <a:pPr indent="-305435"/>
            <a:r>
              <a:rPr lang="en-AU" sz="2400" b="0" dirty="0">
                <a:latin typeface="+mn-lt"/>
                <a:cs typeface="Arial"/>
              </a:rPr>
              <a:t>ARGH! uses GPT-2</a:t>
            </a:r>
          </a:p>
          <a:p>
            <a:pPr lvl="1" indent="-305435"/>
            <a:r>
              <a:rPr lang="en-AU" sz="2200" dirty="0">
                <a:cs typeface="Arial"/>
              </a:rPr>
              <a:t>My early experiments with GPT-2, trying to generate COVID-19 rumours (it sucked).</a:t>
            </a:r>
            <a:endParaRPr lang="en-AU" sz="2200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  <a:latin typeface="Speak Pro"/>
              <a:cs typeface="Arial"/>
            </a:endParaRPr>
          </a:p>
          <a:p>
            <a:pPr indent="-305435"/>
            <a:endParaRPr lang="en-AU" sz="2400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  <a:cs typeface="Arial" panose="020B0604020202020204" pitchFamily="34" charset="0"/>
            </a:endParaRPr>
          </a:p>
          <a:p>
            <a:pPr indent="-305435"/>
            <a:endParaRPr lang="en-AU" sz="2400" b="0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  <a:latin typeface="+mn-lt"/>
              <a:cs typeface="Arial" panose="020B0604020202020204" pitchFamily="34" charset="0"/>
            </a:endParaRPr>
          </a:p>
        </p:txBody>
      </p:sp>
      <p:pic>
        <p:nvPicPr>
          <p:cNvPr id="7" name="Picture 6" descr="A black screen with white text&#10;&#10;Description automatically generated">
            <a:extLst>
              <a:ext uri="{FF2B5EF4-FFF2-40B4-BE49-F238E27FC236}">
                <a16:creationId xmlns:a16="http://schemas.microsoft.com/office/drawing/2014/main" id="{5122D11F-39DE-76C6-AA4A-2028EB3D08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863"/>
          <a:stretch/>
        </p:blipFill>
        <p:spPr>
          <a:xfrm>
            <a:off x="6346876" y="1582614"/>
            <a:ext cx="4440540" cy="4626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66395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EA4DB-D5DF-7230-F55F-8CD7BFA29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314632"/>
            <a:ext cx="10353762" cy="1049594"/>
          </a:xfrm>
        </p:spPr>
        <p:txBody>
          <a:bodyPr/>
          <a:lstStyle/>
          <a:p>
            <a:r>
              <a:rPr lang="en-GB" sz="4000" dirty="0">
                <a:cs typeface="Arial" panose="020B0604020202020204" pitchFamily="34" charset="0"/>
              </a:rPr>
              <a:t>Rumour Generation: Large Language Models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F2E5-9F48-18E2-142F-458EBFB29A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9119" y="1364226"/>
            <a:ext cx="10353762" cy="4154128"/>
          </a:xfrm>
        </p:spPr>
        <p:txBody>
          <a:bodyPr>
            <a:normAutofit/>
          </a:bodyPr>
          <a:lstStyle/>
          <a:p>
            <a:pPr indent="-305435"/>
            <a:r>
              <a:rPr lang="en-AU" sz="2400" b="0" dirty="0">
                <a:latin typeface="+mn-lt"/>
                <a:cs typeface="Arial"/>
              </a:rPr>
              <a:t>ARGH! uses GPT-2</a:t>
            </a:r>
            <a:r>
              <a:rPr lang="en-AU" sz="2400" dirty="0">
                <a:cs typeface="Arial"/>
              </a:rPr>
              <a:t>; we’re up to GPT-4 now.</a:t>
            </a:r>
            <a:endParaRPr lang="en-AU" sz="2400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  <a:cs typeface="Arial"/>
            </a:endParaRPr>
          </a:p>
          <a:p>
            <a:pPr indent="-305435"/>
            <a:r>
              <a:rPr lang="en-AU" sz="2400" dirty="0">
                <a:latin typeface="Speak Pro"/>
                <a:cs typeface="Arial"/>
              </a:rPr>
              <a:t>Parameters </a:t>
            </a:r>
            <a:r>
              <a:rPr lang="en-AU" sz="2400" b="1" dirty="0">
                <a:solidFill>
                  <a:srgbClr val="BCC0C3"/>
                </a:solidFill>
                <a:latin typeface="Speak Pro"/>
                <a:cs typeface="Arial"/>
              </a:rPr>
              <a:t>≈</a:t>
            </a:r>
            <a:r>
              <a:rPr lang="en-AU" sz="2400" dirty="0">
                <a:latin typeface="Speak Pro"/>
                <a:cs typeface="Arial"/>
              </a:rPr>
              <a:t> Ability/capabilities of the model</a:t>
            </a:r>
            <a:endParaRPr lang="en-AU" sz="2400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  <a:latin typeface="Speak Pro"/>
              <a:cs typeface="Arial"/>
            </a:endParaRPr>
          </a:p>
          <a:p>
            <a:pPr indent="-305435"/>
            <a:endParaRPr lang="en-AU" sz="2400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  <a:latin typeface="Speak Pro"/>
              <a:cs typeface="Arial"/>
            </a:endParaRPr>
          </a:p>
          <a:p>
            <a:pPr indent="-305435"/>
            <a:endParaRPr lang="en-AU" sz="2400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  <a:cs typeface="Arial" panose="020B0604020202020204" pitchFamily="34" charset="0"/>
            </a:endParaRPr>
          </a:p>
          <a:p>
            <a:pPr indent="-305435"/>
            <a:endParaRPr lang="en-AU" sz="2400" b="0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E50DC7-469F-8785-769D-4659D301CA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7773" y="2413820"/>
            <a:ext cx="6796454" cy="441769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4C20203-789A-F243-C21B-D6A2E4F5A2E0}"/>
              </a:ext>
            </a:extLst>
          </p:cNvPr>
          <p:cNvSpPr txBox="1"/>
          <p:nvPr/>
        </p:nvSpPr>
        <p:spPr>
          <a:xfrm>
            <a:off x="4132386" y="4924213"/>
            <a:ext cx="95090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0000"/>
                </a:solidFill>
              </a:rPr>
              <a:t>Just</a:t>
            </a:r>
            <a:br>
              <a:rPr lang="en-US" sz="2800" dirty="0">
                <a:solidFill>
                  <a:srgbClr val="FF0000"/>
                </a:solidFill>
              </a:rPr>
            </a:br>
            <a:r>
              <a:rPr lang="en-US" sz="2800" dirty="0">
                <a:solidFill>
                  <a:srgbClr val="FF0000"/>
                </a:solidFill>
              </a:rPr>
              <a:t>1.5b!</a:t>
            </a:r>
          </a:p>
        </p:txBody>
      </p:sp>
    </p:spTree>
    <p:extLst>
      <p:ext uri="{BB962C8B-B14F-4D97-AF65-F5344CB8AC3E}">
        <p14:creationId xmlns:p14="http://schemas.microsoft.com/office/powerpoint/2010/main" val="39463841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70EE2-6C36-3D4B-BDC8-A75F9ECFC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Artificial Intelligence? Machine Learning?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B68CA2A-A54A-5025-F2A4-138F046B8F43}"/>
              </a:ext>
            </a:extLst>
          </p:cNvPr>
          <p:cNvSpPr/>
          <p:nvPr/>
        </p:nvSpPr>
        <p:spPr>
          <a:xfrm>
            <a:off x="578876" y="1866900"/>
            <a:ext cx="5511800" cy="4381500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69C4C07-B4B9-0208-C8A6-697DF18C9B6F}"/>
              </a:ext>
            </a:extLst>
          </p:cNvPr>
          <p:cNvSpPr/>
          <p:nvPr/>
        </p:nvSpPr>
        <p:spPr>
          <a:xfrm>
            <a:off x="1077864" y="3124200"/>
            <a:ext cx="4513824" cy="2971800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502846-A376-8452-71AA-EB4C585A39C3}"/>
              </a:ext>
            </a:extLst>
          </p:cNvPr>
          <p:cNvSpPr txBox="1"/>
          <p:nvPr/>
        </p:nvSpPr>
        <p:spPr>
          <a:xfrm>
            <a:off x="2140976" y="2047785"/>
            <a:ext cx="2387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Artificial Intelligence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1155EE-28CE-4C2E-6A71-E2CBBA80F5A5}"/>
              </a:ext>
            </a:extLst>
          </p:cNvPr>
          <p:cNvSpPr txBox="1"/>
          <p:nvPr/>
        </p:nvSpPr>
        <p:spPr>
          <a:xfrm>
            <a:off x="2140976" y="3365152"/>
            <a:ext cx="2387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Machine Learning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2036198C-7926-E41A-4458-86CF8A4BA001}"/>
              </a:ext>
            </a:extLst>
          </p:cNvPr>
          <p:cNvSpPr/>
          <p:nvPr/>
        </p:nvSpPr>
        <p:spPr>
          <a:xfrm>
            <a:off x="1575008" y="4309417"/>
            <a:ext cx="3519536" cy="1549400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094C12-F53E-A148-7EE2-A2D226D1CFB7}"/>
              </a:ext>
            </a:extLst>
          </p:cNvPr>
          <p:cNvSpPr txBox="1"/>
          <p:nvPr/>
        </p:nvSpPr>
        <p:spPr>
          <a:xfrm>
            <a:off x="2140976" y="4581945"/>
            <a:ext cx="2387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Deep Learning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E57A797-FB74-CEE4-C7E7-717B89F55915}"/>
              </a:ext>
            </a:extLst>
          </p:cNvPr>
          <p:cNvSpPr txBox="1"/>
          <p:nvPr/>
        </p:nvSpPr>
        <p:spPr>
          <a:xfrm>
            <a:off x="6723623" y="1866900"/>
            <a:ext cx="530988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Machine Learning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AU" sz="2400" b="0" dirty="0"/>
              <a:t>A means of producing/developing AI.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AU" sz="2400" i="0" dirty="0">
                <a:effectLst/>
              </a:rPr>
              <a:t>Using </a:t>
            </a:r>
            <a:r>
              <a:rPr lang="en-AU" sz="2400" b="0" i="0" dirty="0">
                <a:effectLst/>
              </a:rPr>
              <a:t>machines to </a:t>
            </a:r>
            <a:r>
              <a:rPr lang="en-AU" sz="2400" b="1" i="0" dirty="0">
                <a:effectLst/>
              </a:rPr>
              <a:t>extract knowledge from data and learn from it autonomously.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AU" sz="2400" dirty="0"/>
              <a:t>The computers “learn” without being explicitly programmed to do so.</a:t>
            </a:r>
            <a:endParaRPr lang="en-AU" sz="2400" i="0" dirty="0">
              <a:effectLst/>
            </a:endParaRPr>
          </a:p>
          <a:p>
            <a:br>
              <a:rPr lang="en-AU" sz="2400" dirty="0"/>
            </a:b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52032264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EA4DB-D5DF-7230-F55F-8CD7BFA29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314632"/>
            <a:ext cx="10353762" cy="1049594"/>
          </a:xfrm>
        </p:spPr>
        <p:txBody>
          <a:bodyPr/>
          <a:lstStyle/>
          <a:p>
            <a:r>
              <a:rPr lang="en-GB" sz="4000" dirty="0" err="1">
                <a:cs typeface="Arial" panose="020B0604020202020204" pitchFamily="34" charset="0"/>
              </a:rPr>
              <a:t>ChatGPT</a:t>
            </a:r>
            <a:r>
              <a:rPr lang="en-GB" sz="4000" dirty="0">
                <a:cs typeface="Arial" panose="020B0604020202020204" pitchFamily="34" charset="0"/>
              </a:rPr>
              <a:t>: Prompt Injections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F2E5-9F48-18E2-142F-458EBFB29A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9119" y="1364226"/>
            <a:ext cx="10353762" cy="4746428"/>
          </a:xfrm>
        </p:spPr>
        <p:txBody>
          <a:bodyPr>
            <a:normAutofit/>
          </a:bodyPr>
          <a:lstStyle/>
          <a:p>
            <a:pPr indent="-305435"/>
            <a:r>
              <a:rPr lang="en-AU" sz="2400" b="0" dirty="0">
                <a:latin typeface="+mn-lt"/>
                <a:cs typeface="Arial" panose="020B0604020202020204" pitchFamily="34" charset="0"/>
              </a:rPr>
              <a:t>Vulnerability in prompt-based language models</a:t>
            </a:r>
            <a:endParaRPr lang="en-US" dirty="0"/>
          </a:p>
          <a:p>
            <a:pPr marL="719455" lvl="1" indent="-269875"/>
            <a:r>
              <a:rPr lang="en-AU" sz="2200" b="0" dirty="0">
                <a:latin typeface="+mn-lt"/>
                <a:cs typeface="Arial" panose="020B0604020202020204" pitchFamily="34" charset="0"/>
              </a:rPr>
              <a:t>Model adjusts behaviour through conversation- examples/instructions given via prompts</a:t>
            </a:r>
            <a:endParaRPr lang="en-AU" sz="2200" b="0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  <a:latin typeface="+mn-lt"/>
              <a:cs typeface="Arial" panose="020B0604020202020204" pitchFamily="34" charset="0"/>
            </a:endParaRPr>
          </a:p>
          <a:p>
            <a:pPr marL="719455" lvl="1" indent="-269875"/>
            <a:r>
              <a:rPr lang="en-AU" sz="2200" b="0" dirty="0">
                <a:latin typeface="+mn-lt"/>
                <a:cs typeface="Arial" panose="020B0604020202020204" pitchFamily="34" charset="0"/>
              </a:rPr>
              <a:t>Attackers inject malicious instructions into input fields, causing unexpected actions.</a:t>
            </a:r>
            <a:endParaRPr lang="en-AU" sz="2200" b="0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  <a:latin typeface="+mn-lt"/>
              <a:cs typeface="Arial" panose="020B0604020202020204" pitchFamily="34" charset="0"/>
            </a:endParaRPr>
          </a:p>
          <a:p>
            <a:pPr marL="719455" lvl="1" indent="-269875"/>
            <a:r>
              <a:rPr lang="en-AU" sz="2200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cs typeface="Arial"/>
              </a:rPr>
              <a:t>Vulnerability is </a:t>
            </a:r>
            <a:r>
              <a:rPr lang="en-AU" sz="2200" u="sng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cs typeface="Arial"/>
              </a:rPr>
              <a:t>inherent</a:t>
            </a:r>
            <a:r>
              <a:rPr lang="en-AU" sz="2200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cs typeface="Arial"/>
              </a:rPr>
              <a:t>: the combination of pre-written instructional prompt with untrusted input from elsewhere; that's just how these models work!</a:t>
            </a:r>
            <a:endParaRPr lang="en-AU" sz="2200" dirty="0">
              <a:cs typeface="Arial"/>
            </a:endParaRPr>
          </a:p>
          <a:p>
            <a:pPr indent="-305435"/>
            <a:r>
              <a:rPr lang="en-AU" sz="2400" dirty="0">
                <a:cs typeface="Arial" panose="020B0604020202020204" pitchFamily="34" charset="0"/>
                <a:hlinkClick r:id="rId2"/>
              </a:rPr>
              <a:t>Jailbreak Chat</a:t>
            </a:r>
            <a:endParaRPr lang="en-AU" sz="2400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  <a:cs typeface="Arial" panose="020B0604020202020204" pitchFamily="34" charset="0"/>
              <a:hlinkClick r:id="rId3"/>
            </a:endParaRPr>
          </a:p>
          <a:p>
            <a:pPr marL="37465" indent="0">
              <a:buNone/>
            </a:pPr>
            <a:endParaRPr lang="en-AU" sz="2400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853096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EA4DB-D5DF-7230-F55F-8CD7BFA29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314632"/>
            <a:ext cx="10353762" cy="1049594"/>
          </a:xfrm>
        </p:spPr>
        <p:txBody>
          <a:bodyPr/>
          <a:lstStyle/>
          <a:p>
            <a:r>
              <a:rPr lang="en-GB" sz="4000" dirty="0" err="1">
                <a:cs typeface="Arial" panose="020B0604020202020204" pitchFamily="34" charset="0"/>
              </a:rPr>
              <a:t>ChatGPT</a:t>
            </a:r>
            <a:r>
              <a:rPr lang="en-GB" sz="4000" dirty="0">
                <a:cs typeface="Arial" panose="020B0604020202020204" pitchFamily="34" charset="0"/>
              </a:rPr>
              <a:t>: Prompt Injections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F2E5-9F48-18E2-142F-458EBFB29A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9119" y="1364226"/>
            <a:ext cx="5591409" cy="4746428"/>
          </a:xfrm>
        </p:spPr>
        <p:txBody>
          <a:bodyPr>
            <a:normAutofit/>
          </a:bodyPr>
          <a:lstStyle/>
          <a:p>
            <a:pPr indent="-305435"/>
            <a:r>
              <a:rPr lang="en-AU" sz="2400" b="0" dirty="0">
                <a:latin typeface="+mn-lt"/>
                <a:cs typeface="Arial" panose="020B0604020202020204" pitchFamily="34" charset="0"/>
              </a:rPr>
              <a:t>How practical are these attacks? Can they really be used maliciously?</a:t>
            </a:r>
            <a:endParaRPr lang="en-AU" sz="2400" b="0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  <a:latin typeface="+mn-lt"/>
              <a:cs typeface="Arial" panose="020B0604020202020204" pitchFamily="34" charset="0"/>
            </a:endParaRPr>
          </a:p>
          <a:p>
            <a:pPr marL="719455" lvl="1" indent="-269875"/>
            <a:r>
              <a:rPr lang="en-AU" sz="2200" b="0" dirty="0">
                <a:latin typeface="+mn-lt"/>
                <a:cs typeface="Arial"/>
              </a:rPr>
              <a:t>Security concerns are real!</a:t>
            </a:r>
          </a:p>
          <a:p>
            <a:pPr marL="342355" indent="-269875"/>
            <a:r>
              <a:rPr lang="en-AU" sz="2400" dirty="0">
                <a:cs typeface="Arial"/>
              </a:rPr>
              <a:t>Potential exploits?</a:t>
            </a:r>
          </a:p>
          <a:p>
            <a:pPr marL="342355" indent="-269875"/>
            <a:r>
              <a:rPr lang="en-AU" sz="2400" b="0" dirty="0">
                <a:latin typeface="+mn-lt"/>
                <a:cs typeface="Arial"/>
              </a:rPr>
              <a:t>Consequences?</a:t>
            </a:r>
          </a:p>
          <a:p>
            <a:pPr marL="449580" lvl="1" indent="0">
              <a:buNone/>
            </a:pPr>
            <a:endParaRPr lang="en-AU" sz="2200" b="0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  <a:latin typeface="+mn-lt"/>
              <a:cs typeface="Arial" panose="020B0604020202020204" pitchFamily="34" charset="0"/>
            </a:endParaRPr>
          </a:p>
          <a:p>
            <a:pPr marL="719455" lvl="1" indent="-269875"/>
            <a:endParaRPr lang="en-AU" sz="2200" b="0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Picture 4" descr="A screenshot of a chat&#10;&#10;Description automatically generated">
            <a:extLst>
              <a:ext uri="{FF2B5EF4-FFF2-40B4-BE49-F238E27FC236}">
                <a16:creationId xmlns:a16="http://schemas.microsoft.com/office/drawing/2014/main" id="{8AA5775A-FA0F-8BE7-4FCE-587AC41BAD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3575" y="1486146"/>
            <a:ext cx="5170745" cy="4746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37330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EA4DB-D5DF-7230-F55F-8CD7BFA29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314632"/>
            <a:ext cx="10353762" cy="1049594"/>
          </a:xfrm>
        </p:spPr>
        <p:txBody>
          <a:bodyPr/>
          <a:lstStyle/>
          <a:p>
            <a:r>
              <a:rPr lang="en-GB" sz="4000" dirty="0" err="1">
                <a:cs typeface="Arial" panose="020B0604020202020204" pitchFamily="34" charset="0"/>
              </a:rPr>
              <a:t>ChatGPT</a:t>
            </a:r>
            <a:r>
              <a:rPr lang="en-GB" sz="4000" dirty="0">
                <a:cs typeface="Arial" panose="020B0604020202020204" pitchFamily="34" charset="0"/>
              </a:rPr>
              <a:t>: Prompt Injections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F2E5-9F48-18E2-142F-458EBFB29A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9118" y="1364226"/>
            <a:ext cx="4832753" cy="4746428"/>
          </a:xfrm>
        </p:spPr>
        <p:txBody>
          <a:bodyPr>
            <a:normAutofit/>
          </a:bodyPr>
          <a:lstStyle/>
          <a:p>
            <a:pPr indent="-305435"/>
            <a:r>
              <a:rPr lang="en-AU" sz="2400" b="0" dirty="0">
                <a:latin typeface="+mn-lt"/>
                <a:cs typeface="Arial" panose="020B0604020202020204" pitchFamily="34" charset="0"/>
              </a:rPr>
              <a:t>Why </a:t>
            </a:r>
            <a:r>
              <a:rPr lang="en-AU" sz="2400" dirty="0">
                <a:cs typeface="Arial" panose="020B0604020202020204" pitchFamily="34" charset="0"/>
              </a:rPr>
              <a:t>do they work?</a:t>
            </a:r>
            <a:endParaRPr lang="en-US" dirty="0"/>
          </a:p>
          <a:p>
            <a:pPr marL="719455" lvl="1" indent="-269875"/>
            <a:r>
              <a:rPr lang="en-AU" sz="2200" b="0" dirty="0">
                <a:latin typeface="+mn-lt"/>
                <a:cs typeface="Arial"/>
              </a:rPr>
              <a:t>We don</a:t>
            </a:r>
            <a:r>
              <a:rPr lang="en-AU" sz="2200" dirty="0">
                <a:cs typeface="Arial"/>
              </a:rPr>
              <a:t>’t know yet!</a:t>
            </a:r>
          </a:p>
          <a:p>
            <a:pPr marL="719455" lvl="1" indent="-269875"/>
            <a:r>
              <a:rPr lang="en-AU" sz="2200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cs typeface="Arial"/>
              </a:rPr>
              <a:t>A leading theory is </a:t>
            </a:r>
            <a:r>
              <a:rPr lang="en-AU" sz="2200" u="sng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cs typeface="Arial"/>
              </a:rPr>
              <a:t>goal conflict</a:t>
            </a:r>
            <a:endParaRPr lang="en-AU" sz="2600" b="0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  <a:latin typeface="+mn-lt"/>
              <a:cs typeface="Arial"/>
            </a:endParaRPr>
          </a:p>
          <a:p>
            <a:pPr marL="718890" lvl="1" indent="-269875"/>
            <a:endParaRPr lang="en-AU" sz="2400" b="0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  <a:latin typeface="+mn-lt"/>
              <a:cs typeface="Arial" panose="020B0604020202020204" pitchFamily="34" charset="0"/>
            </a:endParaRPr>
          </a:p>
          <a:p>
            <a:pPr marL="449580" lvl="1" indent="0">
              <a:buNone/>
            </a:pPr>
            <a:endParaRPr lang="en-AU" sz="2200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  <a:cs typeface="Arial" panose="020B0604020202020204" pitchFamily="34" charset="0"/>
            </a:endParaRPr>
          </a:p>
          <a:p>
            <a:pPr marL="719455" lvl="1" indent="-269875"/>
            <a:endParaRPr lang="en-AU" sz="2200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  <a:cs typeface="Arial" panose="020B0604020202020204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FD3612D-3DF5-6655-069F-2C89DC9A8A61}"/>
              </a:ext>
            </a:extLst>
          </p:cNvPr>
          <p:cNvGrpSpPr/>
          <p:nvPr/>
        </p:nvGrpSpPr>
        <p:grpSpPr>
          <a:xfrm>
            <a:off x="5909187" y="1473916"/>
            <a:ext cx="5536606" cy="4934467"/>
            <a:chOff x="6096000" y="1257606"/>
            <a:chExt cx="5536606" cy="493446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EEDD32E-A3B3-E62A-AA7F-192148F52E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37374"/>
            <a:stretch/>
          </p:blipFill>
          <p:spPr>
            <a:xfrm>
              <a:off x="6096000" y="1257606"/>
              <a:ext cx="5536606" cy="3377024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41B7A3E-E8D6-0006-6908-7150B05F06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66461" b="6166"/>
            <a:stretch/>
          </p:blipFill>
          <p:spPr>
            <a:xfrm>
              <a:off x="6096000" y="4634630"/>
              <a:ext cx="5536606" cy="1476024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8A2065C-7C78-A4C9-C851-09F5EDFDC1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4391" b="62589"/>
            <a:stretch/>
          </p:blipFill>
          <p:spPr>
            <a:xfrm>
              <a:off x="6096000" y="6029234"/>
              <a:ext cx="5536606" cy="162839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FCAC77B9-F4F9-632A-D8A5-B9C6564F2F73}"/>
              </a:ext>
            </a:extLst>
          </p:cNvPr>
          <p:cNvSpPr txBox="1"/>
          <p:nvPr/>
        </p:nvSpPr>
        <p:spPr>
          <a:xfrm>
            <a:off x="11513375" y="6173074"/>
            <a:ext cx="5309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2">
                    <a:lumMod val="90000"/>
                  </a:schemeClr>
                </a:solidFill>
              </a:rPr>
              <a:t>[17]</a:t>
            </a:r>
          </a:p>
        </p:txBody>
      </p:sp>
    </p:spTree>
    <p:extLst>
      <p:ext uri="{BB962C8B-B14F-4D97-AF65-F5344CB8AC3E}">
        <p14:creationId xmlns:p14="http://schemas.microsoft.com/office/powerpoint/2010/main" val="415814282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EA4DB-D5DF-7230-F55F-8CD7BFA29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314632"/>
            <a:ext cx="10353762" cy="1049594"/>
          </a:xfrm>
        </p:spPr>
        <p:txBody>
          <a:bodyPr/>
          <a:lstStyle/>
          <a:p>
            <a:r>
              <a:rPr lang="en-GB" sz="4000" dirty="0" err="1">
                <a:cs typeface="Arial" panose="020B0604020202020204" pitchFamily="34" charset="0"/>
              </a:rPr>
              <a:t>ChatGPT</a:t>
            </a:r>
            <a:r>
              <a:rPr lang="en-GB" sz="4000" dirty="0">
                <a:cs typeface="Arial" panose="020B0604020202020204" pitchFamily="34" charset="0"/>
              </a:rPr>
              <a:t>: Prompt Injections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F2E5-9F48-18E2-142F-458EBFB29A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9119" y="1364226"/>
            <a:ext cx="10353762" cy="4746428"/>
          </a:xfrm>
        </p:spPr>
        <p:txBody>
          <a:bodyPr>
            <a:normAutofit/>
          </a:bodyPr>
          <a:lstStyle/>
          <a:p>
            <a:pPr marL="529115" indent="-457200"/>
            <a:r>
              <a:rPr lang="en-AU" sz="2600" b="0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latin typeface="+mn-lt"/>
                <a:cs typeface="Arial"/>
              </a:rPr>
              <a:t>Defences?</a:t>
            </a:r>
          </a:p>
          <a:p>
            <a:pPr marL="718890" lvl="1" indent="-269875"/>
            <a:r>
              <a:rPr lang="en-AU" sz="2400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cs typeface="Arial"/>
              </a:rPr>
              <a:t>Add modifiers in training to tell the LLM to prioritize safety over helpfulness.</a:t>
            </a:r>
          </a:p>
          <a:p>
            <a:pPr marL="718890" lvl="1" indent="-269875"/>
            <a:r>
              <a:rPr lang="en-AU" sz="2400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cs typeface="Arial"/>
              </a:rPr>
              <a:t>Randomly perturb the input query multiple times and select the final response through a majority voting system.</a:t>
            </a:r>
          </a:p>
          <a:p>
            <a:pPr marL="718890" lvl="1" indent="-269875"/>
            <a:r>
              <a:rPr lang="en-AU" sz="2400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cs typeface="Arial"/>
              </a:rPr>
              <a:t>Other methods still to be explored!</a:t>
            </a:r>
            <a:endParaRPr lang="en-AU" sz="2200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  <a:cs typeface="Arial" panose="020B0604020202020204" pitchFamily="34" charset="0"/>
            </a:endParaRPr>
          </a:p>
          <a:p>
            <a:pPr marL="719455" lvl="1" indent="-269875"/>
            <a:endParaRPr lang="en-AU" sz="2200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388320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EA4DB-D5DF-7230-F55F-8CD7BFA29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314632"/>
            <a:ext cx="10353762" cy="1049594"/>
          </a:xfrm>
        </p:spPr>
        <p:txBody>
          <a:bodyPr/>
          <a:lstStyle/>
          <a:p>
            <a:r>
              <a:rPr lang="en-GB" sz="4000" dirty="0">
                <a:cs typeface="Arial" panose="020B0604020202020204" pitchFamily="34" charset="0"/>
              </a:rPr>
              <a:t>AI: Ethics and Implications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F2E5-9F48-18E2-142F-458EBFB29A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9119" y="1364226"/>
            <a:ext cx="10353762" cy="4154128"/>
          </a:xfrm>
        </p:spPr>
        <p:txBody>
          <a:bodyPr>
            <a:normAutofit/>
          </a:bodyPr>
          <a:lstStyle/>
          <a:p>
            <a:r>
              <a:rPr lang="en-AU" sz="2400" b="0" dirty="0">
                <a:latin typeface="+mn-lt"/>
                <a:cs typeface="Arial" panose="020B0604020202020204" pitchFamily="34" charset="0"/>
              </a:rPr>
              <a:t>AI Systems are tools for use in applicable settings.</a:t>
            </a:r>
          </a:p>
          <a:p>
            <a:r>
              <a:rPr lang="en-AU" sz="2400" dirty="0">
                <a:cs typeface="Arial" panose="020B0604020202020204" pitchFamily="34" charset="0"/>
              </a:rPr>
              <a:t>Tools are created with certain intentions in mind.</a:t>
            </a:r>
            <a:endParaRPr lang="en-AU" sz="2400" b="0" dirty="0">
              <a:latin typeface="+mn-lt"/>
              <a:cs typeface="Arial" panose="020B0604020202020204" pitchFamily="34" charset="0"/>
            </a:endParaRPr>
          </a:p>
          <a:p>
            <a:r>
              <a:rPr lang="en-AU" sz="2400" dirty="0">
                <a:cs typeface="Arial" panose="020B0604020202020204" pitchFamily="34" charset="0"/>
              </a:rPr>
              <a:t>The use, or misuse, of these tools is up to the end user.</a:t>
            </a:r>
          </a:p>
          <a:p>
            <a:r>
              <a:rPr lang="en-AU" sz="2400" dirty="0">
                <a:cs typeface="Arial" panose="020B0604020202020204" pitchFamily="34" charset="0"/>
              </a:rPr>
              <a:t>However, does the existence of the tool itself promote its misuse?</a:t>
            </a:r>
          </a:p>
          <a:p>
            <a:r>
              <a:rPr lang="en-AU" sz="2400" b="0" dirty="0">
                <a:latin typeface="+mn-lt"/>
                <a:cs typeface="Arial" panose="020B0604020202020204" pitchFamily="34" charset="0"/>
              </a:rPr>
              <a:t>Regulations, limitations on the use of AI?</a:t>
            </a:r>
          </a:p>
          <a:p>
            <a:r>
              <a:rPr lang="en-AU" sz="2400" dirty="0">
                <a:cs typeface="Arial" panose="020B0604020202020204" pitchFamily="34" charset="0"/>
              </a:rPr>
              <a:t>Is AI technology progressing too quickly?</a:t>
            </a:r>
            <a:endParaRPr lang="en-AU" sz="2400" b="0" dirty="0"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432053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EA4DB-D5DF-7230-F55F-8CD7BFA29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314632"/>
            <a:ext cx="10353762" cy="1049594"/>
          </a:xfrm>
        </p:spPr>
        <p:txBody>
          <a:bodyPr>
            <a:normAutofit/>
          </a:bodyPr>
          <a:lstStyle/>
          <a:p>
            <a:r>
              <a:rPr lang="en-GB" sz="4000" dirty="0">
                <a:cs typeface="Arial" panose="020B0604020202020204" pitchFamily="34" charset="0"/>
              </a:rPr>
              <a:t>References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F2E5-9F48-18E2-142F-458EBFB29A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9119" y="1364226"/>
            <a:ext cx="10353762" cy="5179142"/>
          </a:xfrm>
        </p:spPr>
        <p:txBody>
          <a:bodyPr>
            <a:normAutofit/>
          </a:bodyPr>
          <a:lstStyle/>
          <a:p>
            <a:pPr marL="379800" indent="-342900">
              <a:buFont typeface="+mj-lt"/>
              <a:buAutoNum type="arabicPeriod"/>
            </a:pPr>
            <a:r>
              <a:rPr lang="en-AU" sz="1400" dirty="0">
                <a:cs typeface="Arial" panose="020B0604020202020204" pitchFamily="34" charset="0"/>
              </a:rPr>
              <a:t>Adversarial Attacks in Machine Learning and How to Defend Against Them. (2022). Retrieved 16 May 2022, from </a:t>
            </a:r>
            <a:r>
              <a:rPr lang="en-AU" sz="1400" dirty="0">
                <a:cs typeface="Arial" panose="020B0604020202020204" pitchFamily="34" charset="0"/>
                <a:hlinkClick r:id="rId2"/>
              </a:rPr>
              <a:t>https://towardsdatascience.com/adversarial-attacks-in-machine-learning-and-how-to-defend-against-them-a2beed95f49c</a:t>
            </a:r>
            <a:endParaRPr lang="en-AU" sz="1400" dirty="0">
              <a:cs typeface="Arial" panose="020B0604020202020204" pitchFamily="34" charset="0"/>
            </a:endParaRPr>
          </a:p>
          <a:p>
            <a:pPr marL="379800" indent="-342900">
              <a:buFont typeface="+mj-lt"/>
              <a:buAutoNum type="arabicPeriod"/>
            </a:pPr>
            <a:r>
              <a:rPr lang="en-AU" sz="1400" dirty="0">
                <a:cs typeface="Arial" panose="020B0604020202020204" pitchFamily="34" charset="0"/>
              </a:rPr>
              <a:t>Akhtar, N., &amp; Mian, A. (2018). Threat of Adversarial Attacks on Deep Learning in Computer Vision: A Survey. IEEE Access, 6, 14410-14430. </a:t>
            </a:r>
            <a:r>
              <a:rPr lang="en-AU" sz="1400" dirty="0" err="1">
                <a:cs typeface="Arial" panose="020B0604020202020204" pitchFamily="34" charset="0"/>
              </a:rPr>
              <a:t>doi</a:t>
            </a:r>
            <a:r>
              <a:rPr lang="en-AU" sz="1400" dirty="0">
                <a:cs typeface="Arial" panose="020B0604020202020204" pitchFamily="34" charset="0"/>
              </a:rPr>
              <a:t>: 10.1109/access.2018.2807385</a:t>
            </a:r>
          </a:p>
          <a:p>
            <a:pPr marL="379800" indent="-342900">
              <a:buFont typeface="+mj-lt"/>
              <a:buAutoNum type="arabicPeriod"/>
            </a:pPr>
            <a:r>
              <a:rPr lang="en-AU" sz="1400" dirty="0" err="1">
                <a:cs typeface="Arial" panose="020B0604020202020204" pitchFamily="34" charset="0"/>
              </a:rPr>
              <a:t>Su</a:t>
            </a:r>
            <a:r>
              <a:rPr lang="en-AU" sz="1400" dirty="0">
                <a:cs typeface="Arial" panose="020B0604020202020204" pitchFamily="34" charset="0"/>
              </a:rPr>
              <a:t>, J., Vargas, D., &amp; Sakurai, K. (2019). One Pixel Attack for Fooling Deep Neural Networks. IEEE Transactions On Evolutionary Computation, 23(5), 828-841. </a:t>
            </a:r>
            <a:r>
              <a:rPr lang="en-AU" sz="1400" dirty="0" err="1">
                <a:cs typeface="Arial" panose="020B0604020202020204" pitchFamily="34" charset="0"/>
              </a:rPr>
              <a:t>doi</a:t>
            </a:r>
            <a:r>
              <a:rPr lang="en-AU" sz="1400" dirty="0">
                <a:cs typeface="Arial" panose="020B0604020202020204" pitchFamily="34" charset="0"/>
              </a:rPr>
              <a:t>: 10.1109/tevc.2019.2890858</a:t>
            </a:r>
          </a:p>
          <a:p>
            <a:pPr marL="379800" indent="-342900">
              <a:buFont typeface="+mj-lt"/>
              <a:buAutoNum type="arabicPeriod"/>
            </a:pPr>
            <a:r>
              <a:rPr lang="en-AU" sz="1400" dirty="0">
                <a:cs typeface="Arial" panose="020B0604020202020204" pitchFamily="34" charset="0"/>
              </a:rPr>
              <a:t>Sharif, M., </a:t>
            </a:r>
            <a:r>
              <a:rPr lang="en-AU" sz="1400" dirty="0" err="1">
                <a:cs typeface="Arial" panose="020B0604020202020204" pitchFamily="34" charset="0"/>
              </a:rPr>
              <a:t>Bhagavatula</a:t>
            </a:r>
            <a:r>
              <a:rPr lang="en-AU" sz="1400" dirty="0">
                <a:cs typeface="Arial" panose="020B0604020202020204" pitchFamily="34" charset="0"/>
              </a:rPr>
              <a:t>, S., Bauer, L., &amp; Reiter, M. K. (2016, October). Accessorize to a crime: Real and stealthy attacks on state-of-the-art face recognition. In Proceedings of the 2016 </a:t>
            </a:r>
            <a:r>
              <a:rPr lang="en-AU" sz="1400" dirty="0" err="1">
                <a:cs typeface="Arial" panose="020B0604020202020204" pitchFamily="34" charset="0"/>
              </a:rPr>
              <a:t>acm</a:t>
            </a:r>
            <a:r>
              <a:rPr lang="en-AU" sz="1400" dirty="0">
                <a:cs typeface="Arial" panose="020B0604020202020204" pitchFamily="34" charset="0"/>
              </a:rPr>
              <a:t> </a:t>
            </a:r>
            <a:r>
              <a:rPr lang="en-AU" sz="1400" dirty="0" err="1">
                <a:cs typeface="Arial" panose="020B0604020202020204" pitchFamily="34" charset="0"/>
              </a:rPr>
              <a:t>sigsac</a:t>
            </a:r>
            <a:r>
              <a:rPr lang="en-AU" sz="1400" dirty="0">
                <a:cs typeface="Arial" panose="020B0604020202020204" pitchFamily="34" charset="0"/>
              </a:rPr>
              <a:t> conference on computer and communications security (pp. 1528-1540).</a:t>
            </a:r>
          </a:p>
          <a:p>
            <a:pPr marL="379800" indent="-342900">
              <a:buFont typeface="+mj-lt"/>
              <a:buAutoNum type="arabicPeriod"/>
            </a:pPr>
            <a:r>
              <a:rPr lang="en-AU" sz="1400" dirty="0" err="1">
                <a:cs typeface="Arial" panose="020B0604020202020204" pitchFamily="34" charset="0"/>
              </a:rPr>
              <a:t>Eykholt</a:t>
            </a:r>
            <a:r>
              <a:rPr lang="en-AU" sz="1400" dirty="0">
                <a:cs typeface="Arial" panose="020B0604020202020204" pitchFamily="34" charset="0"/>
              </a:rPr>
              <a:t>, K., </a:t>
            </a:r>
            <a:r>
              <a:rPr lang="en-AU" sz="1400" dirty="0" err="1">
                <a:cs typeface="Arial" panose="020B0604020202020204" pitchFamily="34" charset="0"/>
              </a:rPr>
              <a:t>Evtimov</a:t>
            </a:r>
            <a:r>
              <a:rPr lang="en-AU" sz="1400" dirty="0">
                <a:cs typeface="Arial" panose="020B0604020202020204" pitchFamily="34" charset="0"/>
              </a:rPr>
              <a:t>, I., Fernandes, E., Li, B., Rahmati, A., Xiao, C., ... &amp; Song, D. (2018). Robust physical-world attacks on deep learning visual classification. In Proceedings of the IEEE conference on computer vision and pattern recognition (pp. 1625-1634).</a:t>
            </a:r>
          </a:p>
          <a:p>
            <a:pPr marL="379800" indent="-342900">
              <a:buFont typeface="+mj-lt"/>
              <a:buAutoNum type="arabicPeriod"/>
            </a:pPr>
            <a:r>
              <a:rPr lang="en-AU" sz="1400" dirty="0" err="1">
                <a:cs typeface="Arial" panose="020B0604020202020204" pitchFamily="34" charset="0"/>
              </a:rPr>
              <a:t>Seita</a:t>
            </a:r>
            <a:r>
              <a:rPr lang="en-AU" sz="1400" dirty="0">
                <a:cs typeface="Arial" panose="020B0604020202020204" pitchFamily="34" charset="0"/>
              </a:rPr>
              <a:t>, D. (2022). Physical Adversarial Examples Against Deep Neural Networks. Retrieved 16 May 2022, from </a:t>
            </a:r>
            <a:r>
              <a:rPr lang="en-AU" sz="1400" dirty="0">
                <a:cs typeface="Arial" panose="020B0604020202020204" pitchFamily="34" charset="0"/>
                <a:hlinkClick r:id="rId3"/>
              </a:rPr>
              <a:t>https://bair.berkeley.edu/blog/2017/12/30/yolo-attack/</a:t>
            </a:r>
            <a:endParaRPr lang="en-AU" sz="1400" dirty="0">
              <a:cs typeface="Arial" panose="020B0604020202020204" pitchFamily="34" charset="0"/>
            </a:endParaRPr>
          </a:p>
          <a:p>
            <a:pPr marL="379800" indent="-342900">
              <a:buFont typeface="+mj-lt"/>
              <a:buAutoNum type="arabicPeriod"/>
            </a:pPr>
            <a:r>
              <a:rPr lang="en-AU" sz="1400" dirty="0" err="1">
                <a:cs typeface="Arial" panose="020B0604020202020204" pitchFamily="34" charset="0"/>
              </a:rPr>
              <a:t>Athalye</a:t>
            </a:r>
            <a:r>
              <a:rPr lang="en-AU" sz="1400" dirty="0">
                <a:cs typeface="Arial" panose="020B0604020202020204" pitchFamily="34" charset="0"/>
              </a:rPr>
              <a:t>, A., Engstrom, L., Ilyas, A., &amp; Kwok, K. (2018, July). Synthesizing robust adversarial examples. In International conference on machine learning (pp. 284-293). PMLR.</a:t>
            </a:r>
          </a:p>
          <a:p>
            <a:pPr marL="379800" indent="-342900">
              <a:buFont typeface="+mj-lt"/>
              <a:buAutoNum type="arabicPeriod"/>
            </a:pPr>
            <a:r>
              <a:rPr lang="en-AU" sz="1400" dirty="0">
                <a:cs typeface="Arial" panose="020B0604020202020204" pitchFamily="34" charset="0"/>
              </a:rPr>
              <a:t>Brown, T. B., </a:t>
            </a:r>
            <a:r>
              <a:rPr lang="en-AU" sz="1400" dirty="0" err="1">
                <a:cs typeface="Arial" panose="020B0604020202020204" pitchFamily="34" charset="0"/>
              </a:rPr>
              <a:t>Mané</a:t>
            </a:r>
            <a:r>
              <a:rPr lang="en-AU" sz="1400" dirty="0">
                <a:cs typeface="Arial" panose="020B0604020202020204" pitchFamily="34" charset="0"/>
              </a:rPr>
              <a:t>, D., Roy, A., Abadi, M., &amp; Gilmer, J. (2017). Adversarial patch. </a:t>
            </a:r>
            <a:r>
              <a:rPr lang="en-AU" sz="1400" dirty="0" err="1">
                <a:cs typeface="Arial" panose="020B0604020202020204" pitchFamily="34" charset="0"/>
              </a:rPr>
              <a:t>arXiv</a:t>
            </a:r>
            <a:r>
              <a:rPr lang="en-AU" sz="1400" dirty="0">
                <a:cs typeface="Arial" panose="020B0604020202020204" pitchFamily="34" charset="0"/>
              </a:rPr>
              <a:t> preprint arXiv:1712.09665.</a:t>
            </a:r>
          </a:p>
          <a:p>
            <a:pPr marL="379800" indent="-342900">
              <a:buFont typeface="+mj-lt"/>
              <a:buAutoNum type="arabicPeriod"/>
            </a:pPr>
            <a:endParaRPr lang="en-AU" sz="1400" dirty="0">
              <a:cs typeface="Arial" panose="020B0604020202020204" pitchFamily="34" charset="0"/>
            </a:endParaRPr>
          </a:p>
          <a:p>
            <a:pPr marL="379800" indent="-342900">
              <a:buFont typeface="+mj-lt"/>
              <a:buAutoNum type="arabicPeriod"/>
            </a:pPr>
            <a:endParaRPr lang="en-AU" sz="1400" dirty="0">
              <a:cs typeface="Arial" panose="020B0604020202020204" pitchFamily="34" charset="0"/>
            </a:endParaRPr>
          </a:p>
          <a:p>
            <a:pPr marL="379800" indent="-342900">
              <a:buFont typeface="+mj-lt"/>
              <a:buAutoNum type="arabicPeriod"/>
            </a:pPr>
            <a:endParaRPr lang="en-AU" sz="1400" dirty="0">
              <a:cs typeface="Arial" panose="020B0604020202020204" pitchFamily="34" charset="0"/>
            </a:endParaRPr>
          </a:p>
          <a:p>
            <a:endParaRPr lang="en-AU" sz="1400" b="0" dirty="0"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547838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EA4DB-D5DF-7230-F55F-8CD7BFA29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314632"/>
            <a:ext cx="10353762" cy="1049594"/>
          </a:xfrm>
        </p:spPr>
        <p:txBody>
          <a:bodyPr>
            <a:normAutofit/>
          </a:bodyPr>
          <a:lstStyle/>
          <a:p>
            <a:r>
              <a:rPr lang="en-GB" sz="4000" dirty="0">
                <a:cs typeface="Arial" panose="020B0604020202020204" pitchFamily="34" charset="0"/>
              </a:rPr>
              <a:t>References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F2E5-9F48-18E2-142F-458EBFB29A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9119" y="1364226"/>
            <a:ext cx="10353762" cy="5179142"/>
          </a:xfrm>
        </p:spPr>
        <p:txBody>
          <a:bodyPr>
            <a:normAutofit/>
          </a:bodyPr>
          <a:lstStyle/>
          <a:p>
            <a:pPr marL="494100" indent="-457200">
              <a:buFont typeface="+mj-lt"/>
              <a:buAutoNum type="arabicPeriod" startAt="9"/>
            </a:pPr>
            <a:r>
              <a:rPr lang="en-AU" sz="1400" dirty="0">
                <a:effectLst/>
              </a:rPr>
              <a:t>3Blue1Browns. (2017, Oct 17). </a:t>
            </a:r>
            <a:r>
              <a:rPr lang="en-AU" sz="1400" i="1" dirty="0">
                <a:effectLst/>
              </a:rPr>
              <a:t>Gradient descent, how neural networks learn | Chapter 2, Deep learning </a:t>
            </a:r>
            <a:r>
              <a:rPr lang="en-AU" sz="1400" dirty="0">
                <a:effectLst/>
              </a:rPr>
              <a:t>[Video]. YouTube. </a:t>
            </a:r>
            <a:r>
              <a:rPr lang="en-AU" sz="1400" u="sng" dirty="0">
                <a:effectLst/>
                <a:hlinkClick r:id="rId2"/>
              </a:rPr>
              <a:t>https://www.youtube.com/watch?v=IHZwWFHWa-w</a:t>
            </a:r>
            <a:endParaRPr lang="en-AU" sz="1400" u="sng" dirty="0">
              <a:effectLst/>
            </a:endParaRPr>
          </a:p>
          <a:p>
            <a:pPr marL="494100" indent="-457200">
              <a:buFont typeface="+mj-lt"/>
              <a:buAutoNum type="arabicPeriod" startAt="9"/>
            </a:pPr>
            <a:r>
              <a:rPr lang="en-AU" sz="1400" dirty="0">
                <a:effectLst/>
              </a:rPr>
              <a:t>The AI tech behind scary-real celebrity 'deepfakes' is being used to create completely fictitious faces, cats, and Airbnb listings. (2022). Retrieved 16 May 2022, from </a:t>
            </a:r>
            <a:r>
              <a:rPr lang="en-AU" sz="1400" dirty="0">
                <a:effectLst/>
                <a:hlinkClick r:id="rId3"/>
              </a:rPr>
              <a:t>https://www.businessinsider.com/deepfake-tech-create-fictitious-faces-cats-airbnb-listings-2019-2</a:t>
            </a:r>
            <a:endParaRPr lang="en-AU" sz="1400" dirty="0">
              <a:effectLst/>
            </a:endParaRPr>
          </a:p>
          <a:p>
            <a:pPr marL="494100" indent="-457200">
              <a:buFont typeface="+mj-lt"/>
              <a:buAutoNum type="arabicPeriod" startAt="9"/>
            </a:pPr>
            <a:r>
              <a:rPr lang="en-AU" sz="1400" dirty="0">
                <a:effectLst/>
              </a:rPr>
              <a:t>Weaponised deep fakes. (2022). Retrieved 16 May 2022, from </a:t>
            </a:r>
            <a:r>
              <a:rPr lang="en-AU" sz="1400" dirty="0">
                <a:effectLst/>
                <a:hlinkClick r:id="rId4"/>
              </a:rPr>
              <a:t>https://www.aspi.org.au/report/weaponised-deep-fakes</a:t>
            </a:r>
            <a:endParaRPr lang="en-AU" sz="1400" dirty="0">
              <a:effectLst/>
            </a:endParaRPr>
          </a:p>
          <a:p>
            <a:pPr marL="494100" indent="-457200">
              <a:buFont typeface="+mj-lt"/>
              <a:buAutoNum type="arabicPeriod" startAt="9"/>
            </a:pPr>
            <a:r>
              <a:rPr lang="en-AU" sz="1400" dirty="0">
                <a:cs typeface="Arial" panose="020B0604020202020204" pitchFamily="34" charset="0"/>
              </a:rPr>
              <a:t>Zhang, T. (2022). Deepfake generation and detection, a survey. Multimedia Tools and Applications, 1-18.</a:t>
            </a:r>
          </a:p>
          <a:p>
            <a:pPr marL="494100" indent="-457200">
              <a:buFont typeface="+mj-lt"/>
              <a:buAutoNum type="arabicPeriod" startAt="9"/>
            </a:pPr>
            <a:r>
              <a:rPr lang="en-AU" sz="1400" dirty="0" err="1">
                <a:cs typeface="Arial" panose="020B0604020202020204" pitchFamily="34" charset="0"/>
              </a:rPr>
              <a:t>Kuncoro</a:t>
            </a:r>
            <a:r>
              <a:rPr lang="en-AU" sz="1400" dirty="0">
                <a:cs typeface="Arial" panose="020B0604020202020204" pitchFamily="34" charset="0"/>
              </a:rPr>
              <a:t>, C., Luo, W. J., &amp; </a:t>
            </a:r>
            <a:r>
              <a:rPr lang="en-AU" sz="1400" dirty="0" err="1">
                <a:cs typeface="Arial" panose="020B0604020202020204" pitchFamily="34" charset="0"/>
              </a:rPr>
              <a:t>Kuan</a:t>
            </a:r>
            <a:r>
              <a:rPr lang="en-AU" sz="1400" dirty="0">
                <a:cs typeface="Arial" panose="020B0604020202020204" pitchFamily="34" charset="0"/>
              </a:rPr>
              <a:t>, Y. D. (2020). Wireless photoplethysmography sensor for continuous blood pressure </a:t>
            </a:r>
            <a:r>
              <a:rPr lang="en-AU" sz="1400" dirty="0" err="1">
                <a:cs typeface="Arial" panose="020B0604020202020204" pitchFamily="34" charset="0"/>
              </a:rPr>
              <a:t>biosignal</a:t>
            </a:r>
            <a:r>
              <a:rPr lang="en-AU" sz="1400" dirty="0">
                <a:cs typeface="Arial" panose="020B0604020202020204" pitchFamily="34" charset="0"/>
              </a:rPr>
              <a:t> shape acquisition. Journal of Sensors, 2020.</a:t>
            </a:r>
          </a:p>
          <a:p>
            <a:pPr marL="494100" indent="-457200">
              <a:buFont typeface="+mj-lt"/>
              <a:buAutoNum type="arabicPeriod" startAt="9"/>
            </a:pPr>
            <a:r>
              <a:rPr lang="en-AU" sz="1400" dirty="0">
                <a:cs typeface="Arial" panose="020B0604020202020204" pitchFamily="34" charset="0"/>
              </a:rPr>
              <a:t>The Verge. 2022. AP Twitter account hacked, makes false claim of explosions at White House (update). [online] Available at: &lt;https://www.theverge.com/2013/4/23/4257392/ap-twitter-hacked-claims-explosions-white-house-president-injured&gt; [Accessed 16 May 2022].</a:t>
            </a:r>
          </a:p>
          <a:p>
            <a:pPr marL="494100" indent="-457200">
              <a:buFont typeface="+mj-lt"/>
              <a:buAutoNum type="arabicPeriod" startAt="9"/>
            </a:pPr>
            <a:r>
              <a:rPr lang="en-AU" sz="1400" dirty="0" err="1">
                <a:cs typeface="Arial" panose="020B0604020202020204" pitchFamily="34" charset="0"/>
              </a:rPr>
              <a:t>Roop</a:t>
            </a:r>
            <a:r>
              <a:rPr lang="en-AU" sz="1400" dirty="0">
                <a:cs typeface="Arial" panose="020B0604020202020204" pitchFamily="34" charset="0"/>
              </a:rPr>
              <a:t>-unleashed. Available online: https://</a:t>
            </a:r>
            <a:r>
              <a:rPr lang="en-AU" sz="1400" dirty="0" err="1">
                <a:cs typeface="Arial" panose="020B0604020202020204" pitchFamily="34" charset="0"/>
              </a:rPr>
              <a:t>github.com</a:t>
            </a:r>
            <a:r>
              <a:rPr lang="en-AU" sz="1400" dirty="0">
                <a:cs typeface="Arial" panose="020B0604020202020204" pitchFamily="34" charset="0"/>
              </a:rPr>
              <a:t>/C0untFloyd/</a:t>
            </a:r>
            <a:r>
              <a:rPr lang="en-AU" sz="1400" dirty="0" err="1">
                <a:cs typeface="Arial" panose="020B0604020202020204" pitchFamily="34" charset="0"/>
              </a:rPr>
              <a:t>roop</a:t>
            </a:r>
            <a:r>
              <a:rPr lang="en-AU" sz="1400" dirty="0">
                <a:cs typeface="Arial" panose="020B0604020202020204" pitchFamily="34" charset="0"/>
              </a:rPr>
              <a:t>-unleashed.</a:t>
            </a:r>
          </a:p>
          <a:p>
            <a:pPr marL="494100" indent="-457200">
              <a:buFont typeface="+mj-lt"/>
              <a:buAutoNum type="arabicPeriod" startAt="9"/>
            </a:pPr>
            <a:r>
              <a:rPr lang="en-AU" sz="1400" dirty="0" err="1">
                <a:cs typeface="Arial" panose="020B0604020202020204" pitchFamily="34" charset="0"/>
              </a:rPr>
              <a:t>Greshake</a:t>
            </a:r>
            <a:r>
              <a:rPr lang="en-AU" sz="1400" dirty="0">
                <a:cs typeface="Arial" panose="020B0604020202020204" pitchFamily="34" charset="0"/>
              </a:rPr>
              <a:t>, K., </a:t>
            </a:r>
            <a:r>
              <a:rPr lang="en-AU" sz="1400" dirty="0" err="1">
                <a:cs typeface="Arial" panose="020B0604020202020204" pitchFamily="34" charset="0"/>
              </a:rPr>
              <a:t>Abdelnabi</a:t>
            </a:r>
            <a:r>
              <a:rPr lang="en-AU" sz="1400" dirty="0">
                <a:cs typeface="Arial" panose="020B0604020202020204" pitchFamily="34" charset="0"/>
              </a:rPr>
              <a:t>, S., Mishra, S., Endres, C., </a:t>
            </a:r>
            <a:r>
              <a:rPr lang="en-AU" sz="1400" dirty="0" err="1">
                <a:cs typeface="Arial" panose="020B0604020202020204" pitchFamily="34" charset="0"/>
              </a:rPr>
              <a:t>Holz</a:t>
            </a:r>
            <a:r>
              <a:rPr lang="en-AU" sz="1400" dirty="0">
                <a:cs typeface="Arial" panose="020B0604020202020204" pitchFamily="34" charset="0"/>
              </a:rPr>
              <a:t>, T., &amp; Fritz, M. (2023). More than you've asked for: A Comprehensive Analysis of Novel Prompt Injection Threats to Application-Integrated Large Language Models. </a:t>
            </a:r>
            <a:r>
              <a:rPr lang="en-AU" sz="1400" dirty="0" err="1">
                <a:cs typeface="Arial" panose="020B0604020202020204" pitchFamily="34" charset="0"/>
              </a:rPr>
              <a:t>arXiv</a:t>
            </a:r>
            <a:r>
              <a:rPr lang="en-AU" sz="1400" dirty="0">
                <a:cs typeface="Arial" panose="020B0604020202020204" pitchFamily="34" charset="0"/>
              </a:rPr>
              <a:t> preprint arXiv:2302.12173</a:t>
            </a:r>
          </a:p>
          <a:p>
            <a:pPr marL="494100" indent="-457200">
              <a:buFont typeface="+mj-lt"/>
              <a:buAutoNum type="arabicPeriod" startAt="9"/>
            </a:pPr>
            <a:r>
              <a:rPr lang="en-AU" sz="1400" dirty="0">
                <a:cs typeface="Arial" panose="020B0604020202020204" pitchFamily="34" charset="0"/>
              </a:rPr>
              <a:t>Zhang, </a:t>
            </a:r>
            <a:r>
              <a:rPr lang="en-AU" sz="1400" dirty="0" err="1">
                <a:cs typeface="Arial" panose="020B0604020202020204" pitchFamily="34" charset="0"/>
              </a:rPr>
              <a:t>Zhexin</a:t>
            </a:r>
            <a:r>
              <a:rPr lang="en-AU" sz="1400" dirty="0">
                <a:cs typeface="Arial" panose="020B0604020202020204" pitchFamily="34" charset="0"/>
              </a:rPr>
              <a:t>, et al. "Defending large language models against jailbreaking attacks through goal prioritization." </a:t>
            </a:r>
            <a:r>
              <a:rPr lang="en-AU" sz="1400" dirty="0" err="1">
                <a:cs typeface="Arial" panose="020B0604020202020204" pitchFamily="34" charset="0"/>
              </a:rPr>
              <a:t>arXiv</a:t>
            </a:r>
            <a:r>
              <a:rPr lang="en-AU" sz="1400" dirty="0">
                <a:cs typeface="Arial" panose="020B0604020202020204" pitchFamily="34" charset="0"/>
              </a:rPr>
              <a:t> preprint arXiv:2311.09096 (2023)..</a:t>
            </a:r>
          </a:p>
          <a:p>
            <a:pPr marL="379800" indent="-342900">
              <a:buFont typeface="+mj-lt"/>
              <a:buAutoNum type="arabicPeriod" startAt="9"/>
            </a:pPr>
            <a:endParaRPr lang="en-AU" sz="1400" dirty="0">
              <a:cs typeface="Arial" panose="020B0604020202020204" pitchFamily="34" charset="0"/>
            </a:endParaRPr>
          </a:p>
          <a:p>
            <a:pPr marL="379800" indent="-342900">
              <a:buFont typeface="+mj-lt"/>
              <a:buAutoNum type="arabicPeriod" startAt="9"/>
            </a:pPr>
            <a:endParaRPr lang="en-AU" sz="1400" dirty="0">
              <a:cs typeface="Arial" panose="020B0604020202020204" pitchFamily="34" charset="0"/>
            </a:endParaRPr>
          </a:p>
          <a:p>
            <a:endParaRPr lang="en-AU" sz="1400" b="0" dirty="0"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373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70EE2-6C36-3D4B-BDC8-A75F9ECFC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Artificial Intelligence? Machine Learning?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B68CA2A-A54A-5025-F2A4-138F046B8F43}"/>
              </a:ext>
            </a:extLst>
          </p:cNvPr>
          <p:cNvSpPr/>
          <p:nvPr/>
        </p:nvSpPr>
        <p:spPr>
          <a:xfrm>
            <a:off x="578876" y="1866900"/>
            <a:ext cx="5511800" cy="4381500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69C4C07-B4B9-0208-C8A6-697DF18C9B6F}"/>
              </a:ext>
            </a:extLst>
          </p:cNvPr>
          <p:cNvSpPr/>
          <p:nvPr/>
        </p:nvSpPr>
        <p:spPr>
          <a:xfrm>
            <a:off x="1077864" y="3124200"/>
            <a:ext cx="4513824" cy="2971800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502846-A376-8452-71AA-EB4C585A39C3}"/>
              </a:ext>
            </a:extLst>
          </p:cNvPr>
          <p:cNvSpPr txBox="1"/>
          <p:nvPr/>
        </p:nvSpPr>
        <p:spPr>
          <a:xfrm>
            <a:off x="2140976" y="2047785"/>
            <a:ext cx="2387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Artificial Intelligence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1155EE-28CE-4C2E-6A71-E2CBBA80F5A5}"/>
              </a:ext>
            </a:extLst>
          </p:cNvPr>
          <p:cNvSpPr txBox="1"/>
          <p:nvPr/>
        </p:nvSpPr>
        <p:spPr>
          <a:xfrm>
            <a:off x="2140976" y="3365152"/>
            <a:ext cx="2387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Machine Learning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2036198C-7926-E41A-4458-86CF8A4BA001}"/>
              </a:ext>
            </a:extLst>
          </p:cNvPr>
          <p:cNvSpPr/>
          <p:nvPr/>
        </p:nvSpPr>
        <p:spPr>
          <a:xfrm>
            <a:off x="1575008" y="4309417"/>
            <a:ext cx="3519536" cy="1549400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094C12-F53E-A148-7EE2-A2D226D1CFB7}"/>
              </a:ext>
            </a:extLst>
          </p:cNvPr>
          <p:cNvSpPr txBox="1"/>
          <p:nvPr/>
        </p:nvSpPr>
        <p:spPr>
          <a:xfrm>
            <a:off x="2140976" y="4581945"/>
            <a:ext cx="2387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Deep Learning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E57A797-FB74-CEE4-C7E7-717B89F55915}"/>
              </a:ext>
            </a:extLst>
          </p:cNvPr>
          <p:cNvSpPr txBox="1"/>
          <p:nvPr/>
        </p:nvSpPr>
        <p:spPr>
          <a:xfrm>
            <a:off x="6723624" y="1866900"/>
            <a:ext cx="487885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Deep Learning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 subset of ML that uses </a:t>
            </a:r>
            <a:r>
              <a:rPr lang="en-US" sz="2400" b="1" dirty="0"/>
              <a:t>large-scale artificial neural network</a:t>
            </a:r>
            <a:r>
              <a:rPr lang="en-US" sz="2400" dirty="0"/>
              <a:t> models.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These try to </a:t>
            </a:r>
            <a:r>
              <a:rPr lang="en-US" sz="2400" b="1" dirty="0"/>
              <a:t>mimic the learning process of the human brain.</a:t>
            </a:r>
            <a:r>
              <a:rPr lang="en-US" sz="2400" dirty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Often requires large amounts of data and </a:t>
            </a:r>
            <a:r>
              <a:rPr lang="en-US" sz="2400" dirty="0" err="1"/>
              <a:t>specialised</a:t>
            </a:r>
            <a:r>
              <a:rPr lang="en-US" sz="2400" dirty="0"/>
              <a:t> GPUs for training.</a:t>
            </a:r>
          </a:p>
        </p:txBody>
      </p:sp>
    </p:spTree>
    <p:extLst>
      <p:ext uri="{BB962C8B-B14F-4D97-AF65-F5344CB8AC3E}">
        <p14:creationId xmlns:p14="http://schemas.microsoft.com/office/powerpoint/2010/main" val="24357738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17C798FC-F522-DD97-9D19-F6DDB60ADC8C}"/>
              </a:ext>
            </a:extLst>
          </p:cNvPr>
          <p:cNvSpPr/>
          <p:nvPr/>
        </p:nvSpPr>
        <p:spPr bwMode="auto">
          <a:xfrm>
            <a:off x="4700223" y="3265884"/>
            <a:ext cx="3603174" cy="257160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000" dirty="0">
              <a:solidFill>
                <a:schemeClr val="tx1"/>
              </a:solidFill>
              <a:ea typeface="Helvetica Neue Light" panose="02000403000000020004" pitchFamily="2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4CD9C5-8F1B-30C7-D5E0-61157CAE66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24664"/>
            <a:ext cx="10353762" cy="1257300"/>
          </a:xfrm>
        </p:spPr>
        <p:txBody>
          <a:bodyPr/>
          <a:lstStyle/>
          <a:p>
            <a:r>
              <a:rPr lang="en-AU" dirty="0"/>
              <a:t>Machine Learning Pipeline: Training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6399B9D-3AFF-D41A-0993-C1A3020FC4C7}"/>
              </a:ext>
            </a:extLst>
          </p:cNvPr>
          <p:cNvSpPr/>
          <p:nvPr/>
        </p:nvSpPr>
        <p:spPr bwMode="auto">
          <a:xfrm>
            <a:off x="521290" y="2790396"/>
            <a:ext cx="3165845" cy="362188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000" dirty="0">
              <a:solidFill>
                <a:schemeClr val="tx1"/>
              </a:solidFill>
              <a:ea typeface="Helvetica Neue Light" panose="02000403000000020004" pitchFamily="2" charset="0"/>
            </a:endParaRP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FCA3F2FA-4354-923D-01AC-4962D2309491}"/>
              </a:ext>
            </a:extLst>
          </p:cNvPr>
          <p:cNvSpPr/>
          <p:nvPr/>
        </p:nvSpPr>
        <p:spPr>
          <a:xfrm>
            <a:off x="9765938" y="5049346"/>
            <a:ext cx="1714244" cy="54268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000" dirty="0">
                <a:solidFill>
                  <a:schemeClr val="tx1"/>
                </a:solidFill>
                <a:ea typeface="Helvetica Neue Light" panose="02000403000000020004" pitchFamily="2" charset="0"/>
              </a:rPr>
              <a:t>Re-training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00FF396-5E71-71C8-C3EF-37BFB9813331}"/>
              </a:ext>
            </a:extLst>
          </p:cNvPr>
          <p:cNvSpPr txBox="1"/>
          <p:nvPr/>
        </p:nvSpPr>
        <p:spPr>
          <a:xfrm>
            <a:off x="9945887" y="4263443"/>
            <a:ext cx="1199367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67" dirty="0">
                <a:ea typeface="Helvetica Neue Light" panose="02000403000000020004" pitchFamily="2" charset="0"/>
              </a:rPr>
              <a:t>[ Orange ]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21F0C28B-4C0E-D12F-DA10-40A1116869A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8247" t="52911"/>
          <a:stretch/>
        </p:blipFill>
        <p:spPr>
          <a:xfrm>
            <a:off x="2748613" y="3709636"/>
            <a:ext cx="636189" cy="588716"/>
          </a:xfrm>
          <a:prstGeom prst="rect">
            <a:avLst/>
          </a:prstGeom>
        </p:spPr>
      </p:pic>
      <p:pic>
        <p:nvPicPr>
          <p:cNvPr id="28" name="Graphic 27" descr="Line arrow: Rotate right">
            <a:extLst>
              <a:ext uri="{FF2B5EF4-FFF2-40B4-BE49-F238E27FC236}">
                <a16:creationId xmlns:a16="http://schemas.microsoft.com/office/drawing/2014/main" id="{DC3A23C9-7390-F361-A207-CF6CA46082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6682393">
            <a:off x="8425690" y="4108863"/>
            <a:ext cx="914400" cy="9144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1EC546BD-881E-30E9-F1CD-0ECBB63589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04356" y="4129001"/>
            <a:ext cx="651570" cy="66486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3ADEACC-E974-221A-9E96-34CD5D3A15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3726" r="60886"/>
          <a:stretch/>
        </p:blipFill>
        <p:spPr>
          <a:xfrm>
            <a:off x="1743310" y="3745452"/>
            <a:ext cx="595984" cy="57852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F4D5D53-466E-748C-D836-9226634D5C8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817" b="50000"/>
          <a:stretch/>
        </p:blipFill>
        <p:spPr>
          <a:xfrm>
            <a:off x="1202772" y="5086820"/>
            <a:ext cx="657986" cy="6251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E4285AE-EB6E-D135-AAD2-7581EF7FC7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2339" b="47813"/>
          <a:stretch/>
        </p:blipFill>
        <p:spPr>
          <a:xfrm>
            <a:off x="819928" y="3733260"/>
            <a:ext cx="573833" cy="652449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0F14AB1-E856-BDC3-6849-725FA4AAA219}"/>
              </a:ext>
            </a:extLst>
          </p:cNvPr>
          <p:cNvSpPr/>
          <p:nvPr/>
        </p:nvSpPr>
        <p:spPr>
          <a:xfrm>
            <a:off x="292691" y="4311787"/>
            <a:ext cx="1559623" cy="54268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000" dirty="0">
                <a:solidFill>
                  <a:schemeClr val="tx1"/>
                </a:solidFill>
                <a:ea typeface="Helvetica Neue Light" panose="02000403000000020004" pitchFamily="2" charset="0"/>
              </a:rPr>
              <a:t>[ Pizza ]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A8F8FC7-3061-AD69-E313-BC4647EE47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3421" y="3020263"/>
            <a:ext cx="1979424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000" dirty="0">
                <a:latin typeface="+mn-lt"/>
                <a:ea typeface="Helvetica Neue Light" panose="02000403000000020004" pitchFamily="2" charset="0"/>
              </a:rPr>
              <a:t>Training Dataset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2A75C482-6092-1FF3-A3F8-539BD1464C1F}"/>
              </a:ext>
            </a:extLst>
          </p:cNvPr>
          <p:cNvSpPr/>
          <p:nvPr/>
        </p:nvSpPr>
        <p:spPr>
          <a:xfrm>
            <a:off x="1383060" y="4314707"/>
            <a:ext cx="1278866" cy="54268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000" dirty="0">
                <a:solidFill>
                  <a:schemeClr val="tx1"/>
                </a:solidFill>
                <a:ea typeface="Helvetica Neue Light" panose="02000403000000020004" pitchFamily="2" charset="0"/>
              </a:rPr>
              <a:t>[ Apple ]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CF0A2C2A-2BC4-26B4-6DD5-6F0A9386FE41}"/>
              </a:ext>
            </a:extLst>
          </p:cNvPr>
          <p:cNvSpPr/>
          <p:nvPr/>
        </p:nvSpPr>
        <p:spPr>
          <a:xfrm>
            <a:off x="2286895" y="4311238"/>
            <a:ext cx="1559623" cy="54268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000" dirty="0">
                <a:solidFill>
                  <a:schemeClr val="tx1"/>
                </a:solidFill>
                <a:ea typeface="Helvetica Neue Light" panose="02000403000000020004" pitchFamily="2" charset="0"/>
              </a:rPr>
              <a:t>[ Grapes ]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5C51BEB5-7BAE-8881-FF88-A742BA5549F6}"/>
              </a:ext>
            </a:extLst>
          </p:cNvPr>
          <p:cNvSpPr/>
          <p:nvPr/>
        </p:nvSpPr>
        <p:spPr>
          <a:xfrm>
            <a:off x="782954" y="5627973"/>
            <a:ext cx="1559623" cy="54268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000" dirty="0">
                <a:solidFill>
                  <a:schemeClr val="tx1"/>
                </a:solidFill>
                <a:ea typeface="Helvetica Neue Light" panose="02000403000000020004" pitchFamily="2" charset="0"/>
              </a:rPr>
              <a:t>[ Hotdog ]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51AE110A-73C1-826D-578A-297E621A5632}"/>
              </a:ext>
            </a:extLst>
          </p:cNvPr>
          <p:cNvSpPr/>
          <p:nvPr/>
        </p:nvSpPr>
        <p:spPr>
          <a:xfrm>
            <a:off x="874452" y="1281964"/>
            <a:ext cx="2270935" cy="74474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000" dirty="0">
                <a:solidFill>
                  <a:schemeClr val="tx1"/>
                </a:solidFill>
                <a:ea typeface="Helvetica Neue Light" panose="02000403000000020004" pitchFamily="2" charset="0"/>
              </a:rPr>
              <a:t>Data Collection</a:t>
            </a:r>
          </a:p>
        </p:txBody>
      </p:sp>
      <p:pic>
        <p:nvPicPr>
          <p:cNvPr id="24" name="Graphic 23" descr="Line arrow: Straight">
            <a:extLst>
              <a:ext uri="{FF2B5EF4-FFF2-40B4-BE49-F238E27FC236}">
                <a16:creationId xmlns:a16="http://schemas.microsoft.com/office/drawing/2014/main" id="{CB141A2B-27E6-30DF-FA0C-6AB57A3342B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6200000">
            <a:off x="1799219" y="2253972"/>
            <a:ext cx="421401" cy="360420"/>
          </a:xfrm>
          <a:prstGeom prst="rect">
            <a:avLst/>
          </a:prstGeom>
        </p:spPr>
      </p:pic>
      <p:pic>
        <p:nvPicPr>
          <p:cNvPr id="26" name="Picture 25" descr="A white line with circles and lines&#10;&#10;Description automatically generated with medium confidence">
            <a:extLst>
              <a:ext uri="{FF2B5EF4-FFF2-40B4-BE49-F238E27FC236}">
                <a16:creationId xmlns:a16="http://schemas.microsoft.com/office/drawing/2014/main" id="{AA1BE3F5-9A82-C497-7A70-37BD9F63F2D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86392" y="3779547"/>
            <a:ext cx="2818177" cy="1989301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32F730BD-D46B-F637-30E3-FDA9852AF4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52552" y="3379437"/>
            <a:ext cx="348585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000" dirty="0">
                <a:latin typeface="+mn-lt"/>
                <a:ea typeface="Helvetica Neue Light" panose="02000403000000020004" pitchFamily="2" charset="0"/>
              </a:rPr>
              <a:t>Machine Learning </a:t>
            </a:r>
            <a:r>
              <a:rPr lang="en-US" altLang="en-US" sz="2000" b="1" dirty="0">
                <a:latin typeface="+mn-lt"/>
                <a:ea typeface="Helvetica Neue Light" panose="02000403000000020004" pitchFamily="2" charset="0"/>
              </a:rPr>
              <a:t>Model</a:t>
            </a:r>
          </a:p>
        </p:txBody>
      </p:sp>
      <p:pic>
        <p:nvPicPr>
          <p:cNvPr id="32" name="Graphic 31" descr="Line arrow: Straight">
            <a:extLst>
              <a:ext uri="{FF2B5EF4-FFF2-40B4-BE49-F238E27FC236}">
                <a16:creationId xmlns:a16="http://schemas.microsoft.com/office/drawing/2014/main" id="{9516F85C-98E9-7890-35E3-88B4F3832F5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0800000">
            <a:off x="3883304" y="4349406"/>
            <a:ext cx="421401" cy="360420"/>
          </a:xfrm>
          <a:prstGeom prst="rect">
            <a:avLst/>
          </a:prstGeom>
        </p:spPr>
      </p:pic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E435BD18-92A9-E5AE-0B9D-77F3CE5E1291}"/>
              </a:ext>
            </a:extLst>
          </p:cNvPr>
          <p:cNvSpPr/>
          <p:nvPr/>
        </p:nvSpPr>
        <p:spPr>
          <a:xfrm>
            <a:off x="9765938" y="3319916"/>
            <a:ext cx="1714244" cy="54268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000" dirty="0">
                <a:solidFill>
                  <a:schemeClr val="tx1"/>
                </a:solidFill>
                <a:ea typeface="Helvetica Neue Light" panose="02000403000000020004" pitchFamily="2" charset="0"/>
              </a:rPr>
              <a:t>Evaluation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D0BF542E-7D36-6D0A-706C-A4A42EA5096F}"/>
              </a:ext>
            </a:extLst>
          </p:cNvPr>
          <p:cNvSpPr/>
          <p:nvPr/>
        </p:nvSpPr>
        <p:spPr>
          <a:xfrm>
            <a:off x="4479946" y="1953556"/>
            <a:ext cx="7468214" cy="446052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000" dirty="0">
              <a:solidFill>
                <a:schemeClr val="tx1"/>
              </a:solidFill>
              <a:ea typeface="Helvetica Neue Light" panose="02000403000000020004" pitchFamily="2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7B8C450-480F-5558-FA55-529E397E0908}"/>
              </a:ext>
            </a:extLst>
          </p:cNvPr>
          <p:cNvSpPr txBox="1"/>
          <p:nvPr/>
        </p:nvSpPr>
        <p:spPr>
          <a:xfrm>
            <a:off x="6860313" y="2205779"/>
            <a:ext cx="28883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Training the Model</a:t>
            </a:r>
          </a:p>
        </p:txBody>
      </p:sp>
      <p:sp>
        <p:nvSpPr>
          <p:cNvPr id="38" name="Multiply 37">
            <a:extLst>
              <a:ext uri="{FF2B5EF4-FFF2-40B4-BE49-F238E27FC236}">
                <a16:creationId xmlns:a16="http://schemas.microsoft.com/office/drawing/2014/main" id="{093941C8-AA3E-FA31-65B7-5B85D0E4E9C0}"/>
              </a:ext>
            </a:extLst>
          </p:cNvPr>
          <p:cNvSpPr/>
          <p:nvPr/>
        </p:nvSpPr>
        <p:spPr>
          <a:xfrm>
            <a:off x="11128232" y="4118079"/>
            <a:ext cx="651570" cy="707563"/>
          </a:xfrm>
          <a:prstGeom prst="mathMultiply">
            <a:avLst/>
          </a:prstGeom>
          <a:solidFill>
            <a:srgbClr val="FF00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968898-F827-8172-8D2A-6A199FE62829}"/>
              </a:ext>
            </a:extLst>
          </p:cNvPr>
          <p:cNvSpPr txBox="1"/>
          <p:nvPr/>
        </p:nvSpPr>
        <p:spPr>
          <a:xfrm>
            <a:off x="2403650" y="5188706"/>
            <a:ext cx="8338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. . . .</a:t>
            </a:r>
          </a:p>
        </p:txBody>
      </p:sp>
    </p:spTree>
    <p:extLst>
      <p:ext uri="{BB962C8B-B14F-4D97-AF65-F5344CB8AC3E}">
        <p14:creationId xmlns:p14="http://schemas.microsoft.com/office/powerpoint/2010/main" val="17548164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17C798FC-F522-DD97-9D19-F6DDB60ADC8C}"/>
              </a:ext>
            </a:extLst>
          </p:cNvPr>
          <p:cNvSpPr/>
          <p:nvPr/>
        </p:nvSpPr>
        <p:spPr bwMode="auto">
          <a:xfrm>
            <a:off x="4700223" y="3265884"/>
            <a:ext cx="3603174" cy="257160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000" dirty="0">
              <a:solidFill>
                <a:schemeClr val="tx1"/>
              </a:solidFill>
              <a:ea typeface="Helvetica Neue Light" panose="02000403000000020004" pitchFamily="2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4CD9C5-8F1B-30C7-D5E0-61157CAE66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24664"/>
            <a:ext cx="10353762" cy="1257300"/>
          </a:xfrm>
        </p:spPr>
        <p:txBody>
          <a:bodyPr/>
          <a:lstStyle/>
          <a:p>
            <a:r>
              <a:rPr lang="en-AU" dirty="0"/>
              <a:t>Machine Learning Pipeline: Training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6399B9D-3AFF-D41A-0993-C1A3020FC4C7}"/>
              </a:ext>
            </a:extLst>
          </p:cNvPr>
          <p:cNvSpPr/>
          <p:nvPr/>
        </p:nvSpPr>
        <p:spPr bwMode="auto">
          <a:xfrm>
            <a:off x="521290" y="2790396"/>
            <a:ext cx="3165845" cy="362188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000" dirty="0">
              <a:solidFill>
                <a:schemeClr val="tx1"/>
              </a:solidFill>
              <a:ea typeface="Helvetica Neue Light" panose="02000403000000020004" pitchFamily="2" charset="0"/>
            </a:endParaRP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FCA3F2FA-4354-923D-01AC-4962D2309491}"/>
              </a:ext>
            </a:extLst>
          </p:cNvPr>
          <p:cNvSpPr/>
          <p:nvPr/>
        </p:nvSpPr>
        <p:spPr>
          <a:xfrm>
            <a:off x="9765938" y="5049346"/>
            <a:ext cx="1714244" cy="54268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000" dirty="0">
                <a:solidFill>
                  <a:schemeClr val="tx1"/>
                </a:solidFill>
                <a:ea typeface="Helvetica Neue Light" panose="02000403000000020004" pitchFamily="2" charset="0"/>
              </a:rPr>
              <a:t>Done!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21F0C28B-4C0E-D12F-DA10-40A1116869A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8247" t="52911"/>
          <a:stretch/>
        </p:blipFill>
        <p:spPr>
          <a:xfrm>
            <a:off x="2748613" y="3709636"/>
            <a:ext cx="636189" cy="588716"/>
          </a:xfrm>
          <a:prstGeom prst="rect">
            <a:avLst/>
          </a:prstGeom>
        </p:spPr>
      </p:pic>
      <p:pic>
        <p:nvPicPr>
          <p:cNvPr id="28" name="Graphic 27" descr="Line arrow: Rotate right">
            <a:extLst>
              <a:ext uri="{FF2B5EF4-FFF2-40B4-BE49-F238E27FC236}">
                <a16:creationId xmlns:a16="http://schemas.microsoft.com/office/drawing/2014/main" id="{DC3A23C9-7390-F361-A207-CF6CA46082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6682393">
            <a:off x="8425690" y="4108863"/>
            <a:ext cx="914400" cy="9144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1EC546BD-881E-30E9-F1CD-0ECBB63589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04356" y="4129001"/>
            <a:ext cx="651570" cy="66486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3ADEACC-E974-221A-9E96-34CD5D3A15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3726" r="60886"/>
          <a:stretch/>
        </p:blipFill>
        <p:spPr>
          <a:xfrm>
            <a:off x="1743310" y="3745452"/>
            <a:ext cx="595984" cy="57852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F4D5D53-466E-748C-D836-9226634D5C8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817" b="50000"/>
          <a:stretch/>
        </p:blipFill>
        <p:spPr>
          <a:xfrm>
            <a:off x="1202772" y="5086820"/>
            <a:ext cx="657986" cy="6251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E4285AE-EB6E-D135-AAD2-7581EF7FC7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2339" b="47813"/>
          <a:stretch/>
        </p:blipFill>
        <p:spPr>
          <a:xfrm>
            <a:off x="819928" y="3733260"/>
            <a:ext cx="573833" cy="652449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0F14AB1-E856-BDC3-6849-725FA4AAA219}"/>
              </a:ext>
            </a:extLst>
          </p:cNvPr>
          <p:cNvSpPr/>
          <p:nvPr/>
        </p:nvSpPr>
        <p:spPr>
          <a:xfrm>
            <a:off x="292691" y="4311787"/>
            <a:ext cx="1559623" cy="54268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000" dirty="0">
                <a:solidFill>
                  <a:schemeClr val="tx1"/>
                </a:solidFill>
                <a:ea typeface="Helvetica Neue Light" panose="02000403000000020004" pitchFamily="2" charset="0"/>
              </a:rPr>
              <a:t>[ Pizza ]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A8F8FC7-3061-AD69-E313-BC4647EE47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3421" y="3020263"/>
            <a:ext cx="1979424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000" dirty="0">
                <a:latin typeface="+mn-lt"/>
                <a:ea typeface="Helvetica Neue Light" panose="02000403000000020004" pitchFamily="2" charset="0"/>
              </a:rPr>
              <a:t>Training Dataset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2A75C482-6092-1FF3-A3F8-539BD1464C1F}"/>
              </a:ext>
            </a:extLst>
          </p:cNvPr>
          <p:cNvSpPr/>
          <p:nvPr/>
        </p:nvSpPr>
        <p:spPr>
          <a:xfrm>
            <a:off x="1383060" y="4314707"/>
            <a:ext cx="1278866" cy="54268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000" dirty="0">
                <a:solidFill>
                  <a:schemeClr val="tx1"/>
                </a:solidFill>
                <a:ea typeface="Helvetica Neue Light" panose="02000403000000020004" pitchFamily="2" charset="0"/>
              </a:rPr>
              <a:t>[ Apple ]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CF0A2C2A-2BC4-26B4-6DD5-6F0A9386FE41}"/>
              </a:ext>
            </a:extLst>
          </p:cNvPr>
          <p:cNvSpPr/>
          <p:nvPr/>
        </p:nvSpPr>
        <p:spPr>
          <a:xfrm>
            <a:off x="2286895" y="4311238"/>
            <a:ext cx="1559623" cy="54268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000" dirty="0">
                <a:solidFill>
                  <a:schemeClr val="tx1"/>
                </a:solidFill>
                <a:ea typeface="Helvetica Neue Light" panose="02000403000000020004" pitchFamily="2" charset="0"/>
              </a:rPr>
              <a:t>[ Grapes ]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5C51BEB5-7BAE-8881-FF88-A742BA5549F6}"/>
              </a:ext>
            </a:extLst>
          </p:cNvPr>
          <p:cNvSpPr/>
          <p:nvPr/>
        </p:nvSpPr>
        <p:spPr>
          <a:xfrm>
            <a:off x="782954" y="5627973"/>
            <a:ext cx="1559623" cy="54268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000" dirty="0">
                <a:solidFill>
                  <a:schemeClr val="tx1"/>
                </a:solidFill>
                <a:ea typeface="Helvetica Neue Light" panose="02000403000000020004" pitchFamily="2" charset="0"/>
              </a:rPr>
              <a:t>[ Hotdog ]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51AE110A-73C1-826D-578A-297E621A5632}"/>
              </a:ext>
            </a:extLst>
          </p:cNvPr>
          <p:cNvSpPr/>
          <p:nvPr/>
        </p:nvSpPr>
        <p:spPr>
          <a:xfrm>
            <a:off x="874452" y="1281964"/>
            <a:ext cx="2270935" cy="74474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000" dirty="0">
                <a:solidFill>
                  <a:schemeClr val="tx1"/>
                </a:solidFill>
                <a:ea typeface="Helvetica Neue Light" panose="02000403000000020004" pitchFamily="2" charset="0"/>
              </a:rPr>
              <a:t>Data Collection</a:t>
            </a:r>
          </a:p>
        </p:txBody>
      </p:sp>
      <p:pic>
        <p:nvPicPr>
          <p:cNvPr id="24" name="Graphic 23" descr="Line arrow: Straight">
            <a:extLst>
              <a:ext uri="{FF2B5EF4-FFF2-40B4-BE49-F238E27FC236}">
                <a16:creationId xmlns:a16="http://schemas.microsoft.com/office/drawing/2014/main" id="{CB141A2B-27E6-30DF-FA0C-6AB57A3342B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6200000">
            <a:off x="1799219" y="2253972"/>
            <a:ext cx="421401" cy="360420"/>
          </a:xfrm>
          <a:prstGeom prst="rect">
            <a:avLst/>
          </a:prstGeom>
        </p:spPr>
      </p:pic>
      <p:pic>
        <p:nvPicPr>
          <p:cNvPr id="26" name="Picture 25" descr="A white line with circles and lines&#10;&#10;Description automatically generated with medium confidence">
            <a:extLst>
              <a:ext uri="{FF2B5EF4-FFF2-40B4-BE49-F238E27FC236}">
                <a16:creationId xmlns:a16="http://schemas.microsoft.com/office/drawing/2014/main" id="{AA1BE3F5-9A82-C497-7A70-37BD9F63F2D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86392" y="3779547"/>
            <a:ext cx="2818177" cy="1989301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32F730BD-D46B-F637-30E3-FDA9852AF4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52552" y="3379437"/>
            <a:ext cx="348585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000" dirty="0">
                <a:latin typeface="+mn-lt"/>
                <a:ea typeface="Helvetica Neue Light" panose="02000403000000020004" pitchFamily="2" charset="0"/>
              </a:rPr>
              <a:t>Machine Learning </a:t>
            </a:r>
            <a:r>
              <a:rPr lang="en-US" altLang="en-US" sz="2000" b="1" dirty="0">
                <a:latin typeface="+mn-lt"/>
                <a:ea typeface="Helvetica Neue Light" panose="02000403000000020004" pitchFamily="2" charset="0"/>
              </a:rPr>
              <a:t>Model</a:t>
            </a:r>
          </a:p>
        </p:txBody>
      </p:sp>
      <p:pic>
        <p:nvPicPr>
          <p:cNvPr id="32" name="Graphic 31" descr="Line arrow: Straight">
            <a:extLst>
              <a:ext uri="{FF2B5EF4-FFF2-40B4-BE49-F238E27FC236}">
                <a16:creationId xmlns:a16="http://schemas.microsoft.com/office/drawing/2014/main" id="{9516F85C-98E9-7890-35E3-88B4F3832F5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0800000">
            <a:off x="3883304" y="4349406"/>
            <a:ext cx="421401" cy="360420"/>
          </a:xfrm>
          <a:prstGeom prst="rect">
            <a:avLst/>
          </a:prstGeom>
        </p:spPr>
      </p:pic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E435BD18-92A9-E5AE-0B9D-77F3CE5E1291}"/>
              </a:ext>
            </a:extLst>
          </p:cNvPr>
          <p:cNvSpPr/>
          <p:nvPr/>
        </p:nvSpPr>
        <p:spPr>
          <a:xfrm>
            <a:off x="9765938" y="3319916"/>
            <a:ext cx="1714244" cy="54268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000" dirty="0">
                <a:solidFill>
                  <a:schemeClr val="tx1"/>
                </a:solidFill>
                <a:ea typeface="Helvetica Neue Light" panose="02000403000000020004" pitchFamily="2" charset="0"/>
              </a:rPr>
              <a:t>Evaluation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D0BF542E-7D36-6D0A-706C-A4A42EA5096F}"/>
              </a:ext>
            </a:extLst>
          </p:cNvPr>
          <p:cNvSpPr/>
          <p:nvPr/>
        </p:nvSpPr>
        <p:spPr>
          <a:xfrm>
            <a:off x="4479946" y="1953556"/>
            <a:ext cx="7468214" cy="446052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000" dirty="0">
              <a:solidFill>
                <a:schemeClr val="tx1"/>
              </a:solidFill>
              <a:ea typeface="Helvetica Neue Light" panose="02000403000000020004" pitchFamily="2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7B8C450-480F-5558-FA55-529E397E0908}"/>
              </a:ext>
            </a:extLst>
          </p:cNvPr>
          <p:cNvSpPr txBox="1"/>
          <p:nvPr/>
        </p:nvSpPr>
        <p:spPr>
          <a:xfrm>
            <a:off x="6860313" y="2205779"/>
            <a:ext cx="28883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Training the Model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968898-F827-8172-8D2A-6A199FE62829}"/>
              </a:ext>
            </a:extLst>
          </p:cNvPr>
          <p:cNvSpPr txBox="1"/>
          <p:nvPr/>
        </p:nvSpPr>
        <p:spPr>
          <a:xfrm>
            <a:off x="2403650" y="5188706"/>
            <a:ext cx="8338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. . . 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68D9F1-3DAA-B2F2-D5BC-1565938435DF}"/>
              </a:ext>
            </a:extLst>
          </p:cNvPr>
          <p:cNvSpPr txBox="1"/>
          <p:nvPr/>
        </p:nvSpPr>
        <p:spPr>
          <a:xfrm>
            <a:off x="9909311" y="4263443"/>
            <a:ext cx="1463478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67" dirty="0">
                <a:ea typeface="Helvetica Neue Light" panose="02000403000000020004" pitchFamily="2" charset="0"/>
              </a:rPr>
              <a:t>[ Ice cream ]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6427BA2-7115-37D8-616F-18883B7D54E8}"/>
              </a:ext>
            </a:extLst>
          </p:cNvPr>
          <p:cNvSpPr txBox="1"/>
          <p:nvPr/>
        </p:nvSpPr>
        <p:spPr>
          <a:xfrm>
            <a:off x="11309457" y="4227297"/>
            <a:ext cx="4679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✅</a:t>
            </a:r>
          </a:p>
        </p:txBody>
      </p:sp>
    </p:spTree>
    <p:extLst>
      <p:ext uri="{BB962C8B-B14F-4D97-AF65-F5344CB8AC3E}">
        <p14:creationId xmlns:p14="http://schemas.microsoft.com/office/powerpoint/2010/main" val="25444072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4CD9C5-8F1B-30C7-D5E0-61157CAE66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24664"/>
            <a:ext cx="10353762" cy="1257300"/>
          </a:xfrm>
        </p:spPr>
        <p:txBody>
          <a:bodyPr/>
          <a:lstStyle/>
          <a:p>
            <a:r>
              <a:rPr lang="en-AU" dirty="0"/>
              <a:t>Machine Learning Pipeline: Predictions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10B254F-4B07-683E-32E7-67A6E73CB933}"/>
              </a:ext>
            </a:extLst>
          </p:cNvPr>
          <p:cNvSpPr/>
          <p:nvPr/>
        </p:nvSpPr>
        <p:spPr bwMode="auto">
          <a:xfrm>
            <a:off x="2786079" y="2630733"/>
            <a:ext cx="3603174" cy="257160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800" dirty="0">
              <a:solidFill>
                <a:schemeClr val="tx1"/>
              </a:solidFill>
              <a:ea typeface="Helvetica Neue Light" panose="02000403000000020004" pitchFamily="2" charset="0"/>
            </a:endParaRPr>
          </a:p>
        </p:txBody>
      </p:sp>
      <p:pic>
        <p:nvPicPr>
          <p:cNvPr id="10" name="Picture 9" descr="A white line with circles and lines&#10;&#10;Description automatically generated with medium confidence">
            <a:extLst>
              <a:ext uri="{FF2B5EF4-FFF2-40B4-BE49-F238E27FC236}">
                <a16:creationId xmlns:a16="http://schemas.microsoft.com/office/drawing/2014/main" id="{7E105E8B-B549-F18C-FCE5-DFBD9E9DFE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2248" y="3144396"/>
            <a:ext cx="2818177" cy="198930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7E780C2-7331-CF2A-FAAB-55552F1C37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38408" y="2744286"/>
            <a:ext cx="348585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>
                <a:latin typeface="+mn-lt"/>
                <a:ea typeface="Helvetica Neue Light" panose="02000403000000020004" pitchFamily="2" charset="0"/>
              </a:rPr>
              <a:t>Trained Model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2C95D88-F009-8517-9EF6-2480293393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6622" y="3677167"/>
            <a:ext cx="573259" cy="56023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43FF9DA-E4EE-6D3F-8CDE-56D6D5F2ED74}"/>
              </a:ext>
            </a:extLst>
          </p:cNvPr>
          <p:cNvSpPr txBox="1"/>
          <p:nvPr/>
        </p:nvSpPr>
        <p:spPr>
          <a:xfrm>
            <a:off x="563383" y="2808443"/>
            <a:ext cx="18533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New Instance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8C2FEACF-5386-DF4B-D2C4-A0384CFCE3D2}"/>
              </a:ext>
            </a:extLst>
          </p:cNvPr>
          <p:cNvSpPr/>
          <p:nvPr/>
        </p:nvSpPr>
        <p:spPr>
          <a:xfrm>
            <a:off x="7134986" y="3544162"/>
            <a:ext cx="2270935" cy="74474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800" dirty="0">
                <a:solidFill>
                  <a:schemeClr val="tx1"/>
                </a:solidFill>
                <a:ea typeface="Helvetica Neue Light" panose="02000403000000020004" pitchFamily="2" charset="0"/>
              </a:rPr>
              <a:t>Classification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5D25CC9-A492-E6EC-1911-B3C6E5C8A336}"/>
              </a:ext>
            </a:extLst>
          </p:cNvPr>
          <p:cNvSpPr txBox="1"/>
          <p:nvPr/>
        </p:nvSpPr>
        <p:spPr>
          <a:xfrm>
            <a:off x="10248242" y="3685701"/>
            <a:ext cx="13067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[ Apple ]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84C9FD6-0E5F-477D-DD1F-086A1646281A}"/>
              </a:ext>
            </a:extLst>
          </p:cNvPr>
          <p:cNvSpPr txBox="1"/>
          <p:nvPr/>
        </p:nvSpPr>
        <p:spPr>
          <a:xfrm>
            <a:off x="9677156" y="2775063"/>
            <a:ext cx="24489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Model’s Prediction</a:t>
            </a:r>
          </a:p>
        </p:txBody>
      </p:sp>
      <p:pic>
        <p:nvPicPr>
          <p:cNvPr id="37" name="Graphic 36" descr="Line arrow: Straight">
            <a:extLst>
              <a:ext uri="{FF2B5EF4-FFF2-40B4-BE49-F238E27FC236}">
                <a16:creationId xmlns:a16="http://schemas.microsoft.com/office/drawing/2014/main" id="{EAC86456-D05F-8B6F-F2AE-44A4001F71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0800000">
            <a:off x="2118986" y="3859821"/>
            <a:ext cx="421401" cy="360420"/>
          </a:xfrm>
          <a:prstGeom prst="rect">
            <a:avLst/>
          </a:prstGeom>
        </p:spPr>
      </p:pic>
      <p:pic>
        <p:nvPicPr>
          <p:cNvPr id="38" name="Graphic 37" descr="Line arrow: Straight">
            <a:extLst>
              <a:ext uri="{FF2B5EF4-FFF2-40B4-BE49-F238E27FC236}">
                <a16:creationId xmlns:a16="http://schemas.microsoft.com/office/drawing/2014/main" id="{8955F09A-FF1D-7503-3065-A785C432A42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0800000">
            <a:off x="6564721" y="3736323"/>
            <a:ext cx="421401" cy="360420"/>
          </a:xfrm>
          <a:prstGeom prst="rect">
            <a:avLst/>
          </a:prstGeom>
        </p:spPr>
      </p:pic>
      <p:pic>
        <p:nvPicPr>
          <p:cNvPr id="39" name="Graphic 38" descr="Line arrow: Straight">
            <a:extLst>
              <a:ext uri="{FF2B5EF4-FFF2-40B4-BE49-F238E27FC236}">
                <a16:creationId xmlns:a16="http://schemas.microsoft.com/office/drawing/2014/main" id="{FFB08DBB-7FFA-8259-B351-AF7399C6DF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0800000">
            <a:off x="9651614" y="3736323"/>
            <a:ext cx="421401" cy="360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1083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EA4DB-D5DF-7230-F55F-8CD7BFA29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314632"/>
            <a:ext cx="10353762" cy="1049594"/>
          </a:xfrm>
        </p:spPr>
        <p:txBody>
          <a:bodyPr/>
          <a:lstStyle/>
          <a:p>
            <a:r>
              <a:rPr lang="en-AU" dirty="0"/>
              <a:t>Adversarial Attacks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F2E5-9F48-18E2-142F-458EBFB29A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637072"/>
            <a:ext cx="10353762" cy="4154128"/>
          </a:xfrm>
        </p:spPr>
        <p:txBody>
          <a:bodyPr>
            <a:normAutofit/>
          </a:bodyPr>
          <a:lstStyle/>
          <a:p>
            <a:r>
              <a:rPr lang="en-AU" sz="2400" b="0" dirty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A non-visible alteration of an image that causes the neural network to misclassify the image</a:t>
            </a:r>
          </a:p>
          <a:p>
            <a:endParaRPr lang="en-AU" sz="2400" dirty="0"/>
          </a:p>
        </p:txBody>
      </p:sp>
      <p:pic>
        <p:nvPicPr>
          <p:cNvPr id="5" name="Picture 4" descr="A picture containing text, mammal, screenshot&#10;&#10;Description automatically generated">
            <a:extLst>
              <a:ext uri="{FF2B5EF4-FFF2-40B4-BE49-F238E27FC236}">
                <a16:creationId xmlns:a16="http://schemas.microsoft.com/office/drawing/2014/main" id="{D9F28497-FD2E-B93E-BA85-E0933F5658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9437" y="2765163"/>
            <a:ext cx="9382478" cy="371948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E849E62-CBC5-512C-30D5-69BC350B983C}"/>
              </a:ext>
            </a:extLst>
          </p:cNvPr>
          <p:cNvSpPr txBox="1"/>
          <p:nvPr/>
        </p:nvSpPr>
        <p:spPr>
          <a:xfrm>
            <a:off x="10812979" y="6235591"/>
            <a:ext cx="4235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2"/>
                </a:solidFill>
              </a:rPr>
              <a:t>[1]</a:t>
            </a:r>
          </a:p>
        </p:txBody>
      </p:sp>
    </p:spTree>
    <p:extLst>
      <p:ext uri="{BB962C8B-B14F-4D97-AF65-F5344CB8AC3E}">
        <p14:creationId xmlns:p14="http://schemas.microsoft.com/office/powerpoint/2010/main" val="383344316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AnalogousFromDarkSeedLeftStep">
      <a:dk1>
        <a:srgbClr val="000000"/>
      </a:dk1>
      <a:lt1>
        <a:srgbClr val="FFFFFF"/>
      </a:lt1>
      <a:dk2>
        <a:srgbClr val="243541"/>
      </a:dk2>
      <a:lt2>
        <a:srgbClr val="E4E8E2"/>
      </a:lt2>
      <a:accent1>
        <a:srgbClr val="A629E7"/>
      </a:accent1>
      <a:accent2>
        <a:srgbClr val="6640DC"/>
      </a:accent2>
      <a:accent3>
        <a:srgbClr val="2F4FE7"/>
      </a:accent3>
      <a:accent4>
        <a:srgbClr val="1787D5"/>
      </a:accent4>
      <a:accent5>
        <a:srgbClr val="20B6B5"/>
      </a:accent5>
      <a:accent6>
        <a:srgbClr val="14B973"/>
      </a:accent6>
      <a:hlink>
        <a:srgbClr val="358E9F"/>
      </a:hlink>
      <a:folHlink>
        <a:srgbClr val="7F7F7F"/>
      </a:folHlink>
    </a:clrScheme>
    <a:fontScheme name="Slate">
      <a:majorFont>
        <a:latin typeface="Georgia Pro Cond Ligh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Speak Pro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33145</TotalTime>
  <Words>2203</Words>
  <Application>Microsoft Office PowerPoint</Application>
  <PresentationFormat>Widescreen</PresentationFormat>
  <Paragraphs>316</Paragraphs>
  <Slides>46</Slides>
  <Notes>39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3" baseType="lpstr">
      <vt:lpstr>Arial</vt:lpstr>
      <vt:lpstr>Calibri</vt:lpstr>
      <vt:lpstr>Georgia Pro Cond Light</vt:lpstr>
      <vt:lpstr>Helvetica Neue Light</vt:lpstr>
      <vt:lpstr>Speak Pro</vt:lpstr>
      <vt:lpstr>Wingdings 2</vt:lpstr>
      <vt:lpstr>SlateVTI</vt:lpstr>
      <vt:lpstr>CITS1003 Introduction to Cybersecurity [9]  Practical Applications of  AI in Cybersecurity</vt:lpstr>
      <vt:lpstr>AI in Cybersecurity: Overview</vt:lpstr>
      <vt:lpstr>Artificial Intelligence? Machine Learning?</vt:lpstr>
      <vt:lpstr>Artificial Intelligence? Machine Learning?</vt:lpstr>
      <vt:lpstr>Artificial Intelligence? Machine Learning?</vt:lpstr>
      <vt:lpstr>Machine Learning Pipeline: Training</vt:lpstr>
      <vt:lpstr>Machine Learning Pipeline: Training</vt:lpstr>
      <vt:lpstr>Machine Learning Pipeline: Predictions</vt:lpstr>
      <vt:lpstr>Adversarial Attacks</vt:lpstr>
      <vt:lpstr>Adversarial Attacks</vt:lpstr>
      <vt:lpstr>Adversarial Attacks</vt:lpstr>
      <vt:lpstr>Adversarial Attacks: Physical Attacks</vt:lpstr>
      <vt:lpstr>Adversarial Attacks: Physical Attacks</vt:lpstr>
      <vt:lpstr>Adversarial Attacks: Physical Attacks</vt:lpstr>
      <vt:lpstr>Adversarial Attacks: Physical Attacks</vt:lpstr>
      <vt:lpstr>Adversarial Attacks: Why is AI Susceptible?</vt:lpstr>
      <vt:lpstr>Adversarial Attacks: Why is AI Susceptible?</vt:lpstr>
      <vt:lpstr>Adversarial Attacks: Why is AI Susceptible?</vt:lpstr>
      <vt:lpstr>Adversarial Attacks</vt:lpstr>
      <vt:lpstr>Adversarial Attacks</vt:lpstr>
      <vt:lpstr>Adversarial Attacks</vt:lpstr>
      <vt:lpstr>Adversarial Attacks</vt:lpstr>
      <vt:lpstr>Adversarial Attacks</vt:lpstr>
      <vt:lpstr>Deepfakes</vt:lpstr>
      <vt:lpstr>Deepfakes: Speech Synthesis</vt:lpstr>
      <vt:lpstr>Deepfakes</vt:lpstr>
      <vt:lpstr>Deepfakes</vt:lpstr>
      <vt:lpstr>Deepfakes: Images &amp; Videos</vt:lpstr>
      <vt:lpstr>Deepfakes: Detection</vt:lpstr>
      <vt:lpstr>Deepfakes: Detection</vt:lpstr>
      <vt:lpstr>Deepfakes: Detection</vt:lpstr>
      <vt:lpstr>Rumour Detection</vt:lpstr>
      <vt:lpstr>Rumour Detection</vt:lpstr>
      <vt:lpstr>Rumour Detection: Limitations</vt:lpstr>
      <vt:lpstr>Rumour Generation</vt:lpstr>
      <vt:lpstr>ARGH!: Experiments</vt:lpstr>
      <vt:lpstr>Rumour Generation: Outcomes</vt:lpstr>
      <vt:lpstr>Rumour Generation: Large Language Models</vt:lpstr>
      <vt:lpstr>Rumour Generation: Large Language Models</vt:lpstr>
      <vt:lpstr>ChatGPT: Prompt Injections</vt:lpstr>
      <vt:lpstr>ChatGPT: Prompt Injections</vt:lpstr>
      <vt:lpstr>ChatGPT: Prompt Injections</vt:lpstr>
      <vt:lpstr>ChatGPT: Prompt Injections</vt:lpstr>
      <vt:lpstr>AI: Ethics and Implications</vt:lpstr>
      <vt:lpstr>References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CITSXXXX Introduction to Cybersecurity [1] Unit overview</dc:title>
  <dc:creator>David Glance</dc:creator>
  <cp:lastModifiedBy>Larry Huynh</cp:lastModifiedBy>
  <cp:revision>428</cp:revision>
  <dcterms:created xsi:type="dcterms:W3CDTF">2020-01-13T04:26:47Z</dcterms:created>
  <dcterms:modified xsi:type="dcterms:W3CDTF">2024-04-26T15:20:52Z</dcterms:modified>
</cp:coreProperties>
</file>